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44" r:id="rId2"/>
    <p:sldMasterId id="2147483750" r:id="rId3"/>
  </p:sldMasterIdLst>
  <p:sldIdLst>
    <p:sldId id="256" r:id="rId4"/>
    <p:sldId id="257" r:id="rId5"/>
    <p:sldId id="317" r:id="rId6"/>
    <p:sldId id="293" r:id="rId7"/>
    <p:sldId id="294" r:id="rId8"/>
    <p:sldId id="295" r:id="rId9"/>
    <p:sldId id="296" r:id="rId10"/>
    <p:sldId id="297" r:id="rId11"/>
    <p:sldId id="302" r:id="rId12"/>
    <p:sldId id="312" r:id="rId13"/>
    <p:sldId id="313" r:id="rId14"/>
    <p:sldId id="315" r:id="rId15"/>
    <p:sldId id="318" r:id="rId16"/>
    <p:sldId id="319" r:id="rId17"/>
    <p:sldId id="320" r:id="rId18"/>
    <p:sldId id="352" r:id="rId19"/>
    <p:sldId id="322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1" r:id="rId29"/>
    <p:sldId id="370" r:id="rId30"/>
    <p:sldId id="371" r:id="rId31"/>
    <p:sldId id="372" r:id="rId32"/>
    <p:sldId id="373" r:id="rId33"/>
    <p:sldId id="366" r:id="rId34"/>
    <p:sldId id="367" r:id="rId35"/>
    <p:sldId id="368" r:id="rId36"/>
    <p:sldId id="338" r:id="rId37"/>
    <p:sldId id="340" r:id="rId38"/>
    <p:sldId id="341" r:id="rId39"/>
    <p:sldId id="342" r:id="rId40"/>
    <p:sldId id="285" r:id="rId41"/>
    <p:sldId id="286" r:id="rId42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069"/>
        <p:guide pos="26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7FF78-A0E3-4F7E-83EC-A85EC859AF9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F433B686-059D-4C84-AA28-32E6CE8EC9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需求</a:t>
          </a:r>
        </a:p>
      </dgm:t>
    </dgm:pt>
    <dgm:pt modelId="{EC125FDF-BD5F-47DF-A869-832C95A2A0D9}" type="parTrans" cxnId="{6C6612C3-BE94-4F5C-A641-15494D82CE22}">
      <dgm:prSet/>
      <dgm:spPr/>
    </dgm:pt>
    <dgm:pt modelId="{3F30A018-A6CE-48F7-8417-A912CBACDF30}" type="sibTrans" cxnId="{6C6612C3-BE94-4F5C-A641-15494D82CE22}">
      <dgm:prSet/>
      <dgm:spPr/>
    </dgm:pt>
    <dgm:pt modelId="{73AF59BA-949A-4386-B2AC-ABD94F25DE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产品</a:t>
          </a:r>
        </a:p>
      </dgm:t>
    </dgm:pt>
    <dgm:pt modelId="{C5395018-2138-43AD-B241-8C802B6B8067}" type="parTrans" cxnId="{D12B2460-5153-41A8-BF8F-748A5429E7CF}">
      <dgm:prSet/>
      <dgm:spPr/>
      <dgm:t>
        <a:bodyPr/>
        <a:lstStyle/>
        <a:p>
          <a:endParaRPr lang="zh-CN" altLang="en-US"/>
        </a:p>
      </dgm:t>
    </dgm:pt>
    <dgm:pt modelId="{6C655BAE-C3F2-4FF1-9E75-8DEB2C37402B}" type="sibTrans" cxnId="{D12B2460-5153-41A8-BF8F-748A5429E7CF}">
      <dgm:prSet/>
      <dgm:spPr/>
    </dgm:pt>
    <dgm:pt modelId="{5D406631-55CA-4A2C-86A6-FA372AED68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测试</a:t>
          </a:r>
        </a:p>
      </dgm:t>
    </dgm:pt>
    <dgm:pt modelId="{28345B15-4A74-403E-9CF4-E35ABBF41D83}" type="parTrans" cxnId="{4D5FD683-D66B-44C0-8EDF-6B0DD6CD0B69}">
      <dgm:prSet/>
      <dgm:spPr/>
      <dgm:t>
        <a:bodyPr/>
        <a:lstStyle/>
        <a:p>
          <a:endParaRPr lang="zh-CN" altLang="en-US"/>
        </a:p>
      </dgm:t>
    </dgm:pt>
    <dgm:pt modelId="{7EB0B415-FECA-4604-A6D5-ACDA632CB613}" type="sibTrans" cxnId="{4D5FD683-D66B-44C0-8EDF-6B0DD6CD0B69}">
      <dgm:prSet/>
      <dgm:spPr/>
    </dgm:pt>
    <dgm:pt modelId="{1C329F9C-D7BC-4AEA-986D-A8E84C3055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</a:t>
          </a:r>
        </a:p>
      </dgm:t>
    </dgm:pt>
    <dgm:pt modelId="{F33D5092-6327-49BF-9C22-DCAC865FE2EA}" type="parTrans" cxnId="{A4069489-C9BD-48B1-8282-4441F9A79DF1}">
      <dgm:prSet/>
      <dgm:spPr/>
      <dgm:t>
        <a:bodyPr/>
        <a:lstStyle/>
        <a:p>
          <a:endParaRPr lang="zh-CN" altLang="en-US"/>
        </a:p>
      </dgm:t>
    </dgm:pt>
    <dgm:pt modelId="{2C92CABF-9619-4E44-9980-0A8D98451E57}" type="sibTrans" cxnId="{A4069489-C9BD-48B1-8282-4441F9A79DF1}">
      <dgm:prSet/>
      <dgm:spPr/>
    </dgm:pt>
    <dgm:pt modelId="{E581DF89-2431-4855-9C38-89DF25CD5089}" type="pres">
      <dgm:prSet presAssocID="{9B67FF78-A0E3-4F7E-83EC-A85EC859AF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49B17C-CE27-4F8C-9C4B-D974A2DD40D7}" type="pres">
      <dgm:prSet presAssocID="{F433B686-059D-4C84-AA28-32E6CE8EC9AB}" presName="centerShape" presStyleLbl="node0" presStyleIdx="0" presStyleCnt="1"/>
      <dgm:spPr/>
    </dgm:pt>
    <dgm:pt modelId="{78A8F187-195B-4698-BDC5-9787206237E7}" type="pres">
      <dgm:prSet presAssocID="{C5395018-2138-43AD-B241-8C802B6B8067}" presName="Name9" presStyleLbl="parChTrans1D2" presStyleIdx="0" presStyleCnt="3"/>
      <dgm:spPr/>
    </dgm:pt>
    <dgm:pt modelId="{53204D82-35F6-477C-8220-6911C22700E2}" type="pres">
      <dgm:prSet presAssocID="{C5395018-2138-43AD-B241-8C802B6B8067}" presName="connTx" presStyleLbl="parChTrans1D2" presStyleIdx="0" presStyleCnt="3"/>
      <dgm:spPr/>
    </dgm:pt>
    <dgm:pt modelId="{44446437-D7D5-4A5B-8563-47DA14482A8E}" type="pres">
      <dgm:prSet presAssocID="{73AF59BA-949A-4386-B2AC-ABD94F25DE91}" presName="node" presStyleLbl="node1" presStyleIdx="0" presStyleCnt="3">
        <dgm:presLayoutVars>
          <dgm:bulletEnabled val="1"/>
        </dgm:presLayoutVars>
      </dgm:prSet>
      <dgm:spPr/>
    </dgm:pt>
    <dgm:pt modelId="{9A264DBD-2EEC-4787-950B-A9571EA50893}" type="pres">
      <dgm:prSet presAssocID="{28345B15-4A74-403E-9CF4-E35ABBF41D83}" presName="Name9" presStyleLbl="parChTrans1D2" presStyleIdx="1" presStyleCnt="3"/>
      <dgm:spPr/>
    </dgm:pt>
    <dgm:pt modelId="{8A0A8498-E18B-4315-8F53-0150301CD7BE}" type="pres">
      <dgm:prSet presAssocID="{28345B15-4A74-403E-9CF4-E35ABBF41D83}" presName="connTx" presStyleLbl="parChTrans1D2" presStyleIdx="1" presStyleCnt="3"/>
      <dgm:spPr/>
    </dgm:pt>
    <dgm:pt modelId="{3D670349-A2D6-4FE1-9BCD-CFD585DA47E2}" type="pres">
      <dgm:prSet presAssocID="{5D406631-55CA-4A2C-86A6-FA372AED6841}" presName="node" presStyleLbl="node1" presStyleIdx="1" presStyleCnt="3">
        <dgm:presLayoutVars>
          <dgm:bulletEnabled val="1"/>
        </dgm:presLayoutVars>
      </dgm:prSet>
      <dgm:spPr/>
    </dgm:pt>
    <dgm:pt modelId="{BF6217F6-842B-4721-85BD-C103137CBA01}" type="pres">
      <dgm:prSet presAssocID="{F33D5092-6327-49BF-9C22-DCAC865FE2EA}" presName="Name9" presStyleLbl="parChTrans1D2" presStyleIdx="2" presStyleCnt="3"/>
      <dgm:spPr/>
    </dgm:pt>
    <dgm:pt modelId="{20C961BC-49A8-44CA-8E11-6E93923C563D}" type="pres">
      <dgm:prSet presAssocID="{F33D5092-6327-49BF-9C22-DCAC865FE2EA}" presName="connTx" presStyleLbl="parChTrans1D2" presStyleIdx="2" presStyleCnt="3"/>
      <dgm:spPr/>
    </dgm:pt>
    <dgm:pt modelId="{951EB60D-C67C-432C-8BDE-80C6EF0FFA27}" type="pres">
      <dgm:prSet presAssocID="{1C329F9C-D7BC-4AEA-986D-A8E84C3055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9CB5A01-85EF-4ACA-BE88-7B76F8B32CB5}" type="presOf" srcId="{F33D5092-6327-49BF-9C22-DCAC865FE2EA}" destId="{20C961BC-49A8-44CA-8E11-6E93923C563D}" srcOrd="1" destOrd="0" presId="urn:microsoft.com/office/officeart/2005/8/layout/radial1"/>
    <dgm:cxn modelId="{F5B2E725-89E4-44BF-8ACC-FBC845BFEB35}" type="presOf" srcId="{9B67FF78-A0E3-4F7E-83EC-A85EC859AF9B}" destId="{E581DF89-2431-4855-9C38-89DF25CD5089}" srcOrd="0" destOrd="0" presId="urn:microsoft.com/office/officeart/2005/8/layout/radial1"/>
    <dgm:cxn modelId="{522E165C-D772-4747-AAD9-BF28140BF54D}" type="presOf" srcId="{73AF59BA-949A-4386-B2AC-ABD94F25DE91}" destId="{44446437-D7D5-4A5B-8563-47DA14482A8E}" srcOrd="0" destOrd="0" presId="urn:microsoft.com/office/officeart/2005/8/layout/radial1"/>
    <dgm:cxn modelId="{D12B2460-5153-41A8-BF8F-748A5429E7CF}" srcId="{F433B686-059D-4C84-AA28-32E6CE8EC9AB}" destId="{73AF59BA-949A-4386-B2AC-ABD94F25DE91}" srcOrd="0" destOrd="0" parTransId="{C5395018-2138-43AD-B241-8C802B6B8067}" sibTransId="{6C655BAE-C3F2-4FF1-9E75-8DEB2C37402B}"/>
    <dgm:cxn modelId="{633CA363-3169-4E4E-9D32-A872A1F6600B}" type="presOf" srcId="{28345B15-4A74-403E-9CF4-E35ABBF41D83}" destId="{9A264DBD-2EEC-4787-950B-A9571EA50893}" srcOrd="0" destOrd="0" presId="urn:microsoft.com/office/officeart/2005/8/layout/radial1"/>
    <dgm:cxn modelId="{081E034C-15F2-4723-BBC7-524FC0DF2D4F}" type="presOf" srcId="{1C329F9C-D7BC-4AEA-986D-A8E84C305585}" destId="{951EB60D-C67C-432C-8BDE-80C6EF0FFA27}" srcOrd="0" destOrd="0" presId="urn:microsoft.com/office/officeart/2005/8/layout/radial1"/>
    <dgm:cxn modelId="{165F194D-4984-4F4E-A12E-E41F9A0D6943}" type="presOf" srcId="{F433B686-059D-4C84-AA28-32E6CE8EC9AB}" destId="{4049B17C-CE27-4F8C-9C4B-D974A2DD40D7}" srcOrd="0" destOrd="0" presId="urn:microsoft.com/office/officeart/2005/8/layout/radial1"/>
    <dgm:cxn modelId="{4D5FD683-D66B-44C0-8EDF-6B0DD6CD0B69}" srcId="{F433B686-059D-4C84-AA28-32E6CE8EC9AB}" destId="{5D406631-55CA-4A2C-86A6-FA372AED6841}" srcOrd="1" destOrd="0" parTransId="{28345B15-4A74-403E-9CF4-E35ABBF41D83}" sibTransId="{7EB0B415-FECA-4604-A6D5-ACDA632CB613}"/>
    <dgm:cxn modelId="{A4069489-C9BD-48B1-8282-4441F9A79DF1}" srcId="{F433B686-059D-4C84-AA28-32E6CE8EC9AB}" destId="{1C329F9C-D7BC-4AEA-986D-A8E84C305585}" srcOrd="2" destOrd="0" parTransId="{F33D5092-6327-49BF-9C22-DCAC865FE2EA}" sibTransId="{2C92CABF-9619-4E44-9980-0A8D98451E57}"/>
    <dgm:cxn modelId="{3CE7AA9B-192A-431C-BEE1-5D52476A5A31}" type="presOf" srcId="{F33D5092-6327-49BF-9C22-DCAC865FE2EA}" destId="{BF6217F6-842B-4721-85BD-C103137CBA01}" srcOrd="0" destOrd="0" presId="urn:microsoft.com/office/officeart/2005/8/layout/radial1"/>
    <dgm:cxn modelId="{0F8C23A3-3000-4523-8E07-F2378EEF91EF}" type="presOf" srcId="{28345B15-4A74-403E-9CF4-E35ABBF41D83}" destId="{8A0A8498-E18B-4315-8F53-0150301CD7BE}" srcOrd="1" destOrd="0" presId="urn:microsoft.com/office/officeart/2005/8/layout/radial1"/>
    <dgm:cxn modelId="{6C6612C3-BE94-4F5C-A641-15494D82CE22}" srcId="{9B67FF78-A0E3-4F7E-83EC-A85EC859AF9B}" destId="{F433B686-059D-4C84-AA28-32E6CE8EC9AB}" srcOrd="0" destOrd="0" parTransId="{EC125FDF-BD5F-47DF-A869-832C95A2A0D9}" sibTransId="{3F30A018-A6CE-48F7-8417-A912CBACDF30}"/>
    <dgm:cxn modelId="{ADD923D6-F239-44BC-B85A-6F664AA8AAE0}" type="presOf" srcId="{5D406631-55CA-4A2C-86A6-FA372AED6841}" destId="{3D670349-A2D6-4FE1-9BCD-CFD585DA47E2}" srcOrd="0" destOrd="0" presId="urn:microsoft.com/office/officeart/2005/8/layout/radial1"/>
    <dgm:cxn modelId="{AA7361EB-7569-4D51-8DD0-A757656C31A1}" type="presOf" srcId="{C5395018-2138-43AD-B241-8C802B6B8067}" destId="{78A8F187-195B-4698-BDC5-9787206237E7}" srcOrd="0" destOrd="0" presId="urn:microsoft.com/office/officeart/2005/8/layout/radial1"/>
    <dgm:cxn modelId="{00538DF9-F318-477B-96E1-8D45BFEE19BE}" type="presOf" srcId="{C5395018-2138-43AD-B241-8C802B6B8067}" destId="{53204D82-35F6-477C-8220-6911C22700E2}" srcOrd="1" destOrd="0" presId="urn:microsoft.com/office/officeart/2005/8/layout/radial1"/>
    <dgm:cxn modelId="{AF792900-72BC-4076-A16B-B938CF7A4388}" type="presParOf" srcId="{E581DF89-2431-4855-9C38-89DF25CD5089}" destId="{4049B17C-CE27-4F8C-9C4B-D974A2DD40D7}" srcOrd="0" destOrd="0" presId="urn:microsoft.com/office/officeart/2005/8/layout/radial1"/>
    <dgm:cxn modelId="{2B03E52C-3CEA-4312-937F-EFF185A766C0}" type="presParOf" srcId="{E581DF89-2431-4855-9C38-89DF25CD5089}" destId="{78A8F187-195B-4698-BDC5-9787206237E7}" srcOrd="1" destOrd="0" presId="urn:microsoft.com/office/officeart/2005/8/layout/radial1"/>
    <dgm:cxn modelId="{4A43966C-95DB-406C-8A73-2AF48A425AB1}" type="presParOf" srcId="{78A8F187-195B-4698-BDC5-9787206237E7}" destId="{53204D82-35F6-477C-8220-6911C22700E2}" srcOrd="0" destOrd="0" presId="urn:microsoft.com/office/officeart/2005/8/layout/radial1"/>
    <dgm:cxn modelId="{6DDCF741-1A6B-4AB0-BFCE-8FCAEF463E1E}" type="presParOf" srcId="{E581DF89-2431-4855-9C38-89DF25CD5089}" destId="{44446437-D7D5-4A5B-8563-47DA14482A8E}" srcOrd="2" destOrd="0" presId="urn:microsoft.com/office/officeart/2005/8/layout/radial1"/>
    <dgm:cxn modelId="{979FF53C-7644-429E-AB0B-BE14540026BA}" type="presParOf" srcId="{E581DF89-2431-4855-9C38-89DF25CD5089}" destId="{9A264DBD-2EEC-4787-950B-A9571EA50893}" srcOrd="3" destOrd="0" presId="urn:microsoft.com/office/officeart/2005/8/layout/radial1"/>
    <dgm:cxn modelId="{398483FF-B4A5-428C-B692-B5FE63CABE16}" type="presParOf" srcId="{9A264DBD-2EEC-4787-950B-A9571EA50893}" destId="{8A0A8498-E18B-4315-8F53-0150301CD7BE}" srcOrd="0" destOrd="0" presId="urn:microsoft.com/office/officeart/2005/8/layout/radial1"/>
    <dgm:cxn modelId="{3E6EFE3F-1B76-47D8-B9FA-D3CD1565082D}" type="presParOf" srcId="{E581DF89-2431-4855-9C38-89DF25CD5089}" destId="{3D670349-A2D6-4FE1-9BCD-CFD585DA47E2}" srcOrd="4" destOrd="0" presId="urn:microsoft.com/office/officeart/2005/8/layout/radial1"/>
    <dgm:cxn modelId="{9D7F74AA-1058-416E-AD5E-CB597342BF7F}" type="presParOf" srcId="{E581DF89-2431-4855-9C38-89DF25CD5089}" destId="{BF6217F6-842B-4721-85BD-C103137CBA01}" srcOrd="5" destOrd="0" presId="urn:microsoft.com/office/officeart/2005/8/layout/radial1"/>
    <dgm:cxn modelId="{1E563F92-133E-4748-88B1-C2ED7CEC925D}" type="presParOf" srcId="{BF6217F6-842B-4721-85BD-C103137CBA01}" destId="{20C961BC-49A8-44CA-8E11-6E93923C563D}" srcOrd="0" destOrd="0" presId="urn:microsoft.com/office/officeart/2005/8/layout/radial1"/>
    <dgm:cxn modelId="{E633897E-CE07-4B79-AE7B-5003EF99BF8C}" type="presParOf" srcId="{E581DF89-2431-4855-9C38-89DF25CD5089}" destId="{951EB60D-C67C-432C-8BDE-80C6EF0FFA2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9B17C-CE27-4F8C-9C4B-D974A2DD40D7}">
      <dsp:nvSpPr>
        <dsp:cNvPr id="0" name=""/>
        <dsp:cNvSpPr/>
      </dsp:nvSpPr>
      <dsp:spPr>
        <a:xfrm>
          <a:off x="1649899" y="2087446"/>
          <a:ext cx="1462701" cy="1462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3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需求</a:t>
          </a:r>
        </a:p>
      </dsp:txBody>
      <dsp:txXfrm>
        <a:off x="1864107" y="2301654"/>
        <a:ext cx="1034285" cy="1034285"/>
      </dsp:txXfrm>
    </dsp:sp>
    <dsp:sp modelId="{78A8F187-195B-4698-BDC5-9787206237E7}">
      <dsp:nvSpPr>
        <dsp:cNvPr id="0" name=""/>
        <dsp:cNvSpPr/>
      </dsp:nvSpPr>
      <dsp:spPr>
        <a:xfrm rot="16200000">
          <a:off x="2161307" y="1839861"/>
          <a:ext cx="439885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39885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70252" y="1856506"/>
        <a:ext cx="21994" cy="21994"/>
      </dsp:txXfrm>
    </dsp:sp>
    <dsp:sp modelId="{44446437-D7D5-4A5B-8563-47DA14482A8E}">
      <dsp:nvSpPr>
        <dsp:cNvPr id="0" name=""/>
        <dsp:cNvSpPr/>
      </dsp:nvSpPr>
      <dsp:spPr>
        <a:xfrm>
          <a:off x="1649899" y="184858"/>
          <a:ext cx="1462701" cy="1462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3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产品</a:t>
          </a:r>
        </a:p>
      </dsp:txBody>
      <dsp:txXfrm>
        <a:off x="1864107" y="399066"/>
        <a:ext cx="1034285" cy="1034285"/>
      </dsp:txXfrm>
    </dsp:sp>
    <dsp:sp modelId="{9A264DBD-2EEC-4787-950B-A9571EA50893}">
      <dsp:nvSpPr>
        <dsp:cNvPr id="0" name=""/>
        <dsp:cNvSpPr/>
      </dsp:nvSpPr>
      <dsp:spPr>
        <a:xfrm rot="1800000">
          <a:off x="2985151" y="3266802"/>
          <a:ext cx="439885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39885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194097" y="3283446"/>
        <a:ext cx="21994" cy="21994"/>
      </dsp:txXfrm>
    </dsp:sp>
    <dsp:sp modelId="{3D670349-A2D6-4FE1-9BCD-CFD585DA47E2}">
      <dsp:nvSpPr>
        <dsp:cNvPr id="0" name=""/>
        <dsp:cNvSpPr/>
      </dsp:nvSpPr>
      <dsp:spPr>
        <a:xfrm>
          <a:off x="3297588" y="3038739"/>
          <a:ext cx="1462701" cy="1462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3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测试</a:t>
          </a:r>
        </a:p>
      </dsp:txBody>
      <dsp:txXfrm>
        <a:off x="3511796" y="3252947"/>
        <a:ext cx="1034285" cy="1034285"/>
      </dsp:txXfrm>
    </dsp:sp>
    <dsp:sp modelId="{BF6217F6-842B-4721-85BD-C103137CBA01}">
      <dsp:nvSpPr>
        <dsp:cNvPr id="0" name=""/>
        <dsp:cNvSpPr/>
      </dsp:nvSpPr>
      <dsp:spPr>
        <a:xfrm rot="9000000">
          <a:off x="1337462" y="3266802"/>
          <a:ext cx="439885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439885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1546408" y="3283446"/>
        <a:ext cx="21994" cy="21994"/>
      </dsp:txXfrm>
    </dsp:sp>
    <dsp:sp modelId="{951EB60D-C67C-432C-8BDE-80C6EF0FFA27}">
      <dsp:nvSpPr>
        <dsp:cNvPr id="0" name=""/>
        <dsp:cNvSpPr/>
      </dsp:nvSpPr>
      <dsp:spPr>
        <a:xfrm>
          <a:off x="2210" y="3038739"/>
          <a:ext cx="1462701" cy="1462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en-US" sz="3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</a:t>
          </a:r>
        </a:p>
      </dsp:txBody>
      <dsp:txXfrm>
        <a:off x="216418" y="3252947"/>
        <a:ext cx="1034285" cy="1034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848A3190-E966-41BF-B9F0-42A52E4D9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93EBE9-30C0-4DAB-AC5F-0D252E0AEDA5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95F8E7F-C575-4F77-B3B8-925E8F616090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386BBD3-D2EE-494D-B5E5-4BB6D359071E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EBD47EB-36E6-4258-920C-896375AF4714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854857-BF72-4DCA-9251-76C80285FE9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1ABD6-14C5-4DCB-B4D2-C66334CE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CD6879-F1EB-4CE0-B309-780B35B8B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CE4F1A-AB6E-409C-8229-BBC4A6A14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BFE236-9F8E-4E65-9BD6-1FB39D350A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8441DB-9A5B-4AA6-8A27-8D75F68D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C96EE-75D4-46FC-9573-756ACEE9EA2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738565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C7E2E9-4CCD-4B4D-A6AB-A624659C6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8DA3E4-537A-438B-9EE9-993EA2F87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5197B5-8E39-46B2-AA1D-644871E0C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9BCC8E-8BA8-4E58-A77F-191453B2E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4C8B2-C5A7-4059-B104-5395FE83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9E5CF-FA16-4D00-94CD-9680DB84DE1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448742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70DF3-FF75-41D9-81CF-F7276300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4BBD55-F9C9-4D25-920A-EC072F2ADC4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3B1A68-04AD-4DE0-B7C6-4DC8FEFE0A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C9AF4A-164A-41F4-86CF-25A5E6A20E8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59F8B6-84B7-4104-A04A-9DEA0DBD0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66B09D-A73E-4963-892F-5C3C8BEBA64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771A329-48D4-4E45-8801-623358A4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B23280-452E-496A-B498-EB1BB2B3146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34158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29011B80-DE66-4DE3-82D9-10FD429700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C1BDCA-447C-4540-AC25-C483878307E8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1F7E891-8D60-4C9E-9C34-FC68825D883F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2539822-93BF-4DDF-A9D0-774DC6D9080A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6FC75BC-9A8F-4ED7-AB93-600455145C2F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950E22-4485-4847-8C9C-4EC84349273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5ED6A-568A-4213-B566-032C0F22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89524A-AB6F-430A-88D8-29660A10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4ED7BB-ADE9-4316-82AF-E1AE013C51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808936-EA32-4AFC-8329-D8302968F0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6A7F5F-8AF6-4B7A-8109-744CFC90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C5EBE-6DF5-4F36-AA58-892100A70C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143550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118A9-5712-4177-A057-D4ABA30A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CD2F48-EB30-4881-A377-461658923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CB347F-AE83-4264-90A7-B2747C53D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6D5E82-59DC-49B2-A118-1E0ADA384B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C219E7-D8F6-4072-88BA-D94BBF5E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8013-D0A4-4A68-ABE0-C01619523FB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08997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8170E-7800-443A-8AA3-539568D5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8DBD13-48B2-44E1-A5A5-991AD6E3E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8D7211-CC98-4A6A-BD1E-271F7DB99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A8B515-8F30-4F06-BB5C-1C2D5504B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A877CA0-6214-4FFC-8F73-FE4D4FCA12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969B27-A01D-4DA7-932F-2041B70D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5911-7643-4AF1-9477-18A4B591CF4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049708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D2E0E-BE2B-48B0-B0A8-19793338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AAF836-AC92-4B60-BA52-783EC9D3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AAE799-B20E-489A-AE85-87FFC3C3C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C21FB0-D7D2-485E-81FD-7E1D3ED00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540A97-7E0A-4063-AA77-3F3931A90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444C4A5-78BA-4AB9-AFDA-9029AB57A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97012265-6138-48C0-84DB-F0614DEA10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1F5AD8-D219-4C56-8EC8-1A5819E0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A873E-8BC7-4647-94DD-726C7E7EA29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029741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A72090-12AF-4583-8CD5-D88E421D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2B9BE4-89C8-484E-9CB3-A4903E6D7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DBDE2-E952-4F90-B1CA-ECF2FAA6DD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E01163-69BB-4523-81D7-AC6301A8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AAFA-3B9D-4A84-A2B4-5C3666B1278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041014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550CFE6-8A7A-4326-A3BC-8DCFDE376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1E4C6A-55FB-4627-9DA1-BA92936864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86426E-0C98-4D80-8ECA-C69E2F29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315C-0119-480E-95DF-105DB0A0752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914967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9DF87-BDD1-4935-9779-05541520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4DE7F5-5983-46BF-B389-620F6761D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A6A91B-1DD7-43B0-AA76-73AB3C00E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BB0EC4-1779-41E2-B18A-72A176CDB1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F690B-2AB2-4A38-9A56-7E6BD136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74536-3A9A-440A-85CE-8FE2B87C8FF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41483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D958E-644F-499B-9CA5-4D180A99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94516E-9641-47CD-B2D8-65EDA234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35419C-1735-4B68-BDFE-4D83BE05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AEA665-4788-4161-9B44-438DA8E84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C278D02-0081-45D5-91BE-C8C15D77BB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AF931-B289-428B-AE50-CA64E4BA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DB345-B4A9-4BDC-B033-2A27DC532A6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138725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53489-06D9-4E26-8DBE-C9A56975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B497AA-DC91-4F33-8BC3-F06AEE59A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894A29-97CC-4995-A9BE-215206B1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61335-56A5-4765-8325-8785ECE9A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535FE4F-3D2F-4122-87FF-027E8E2447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47D5BC-3C97-422C-9274-C9E5CD12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923B-00AD-4172-AE8A-CA23924D350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81629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32F94-0260-4271-B178-D3075580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CD2F67-0597-431E-A418-6EC216082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17662B-1565-4B04-A0AB-F5C1FC3C3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7F35E9-9DE5-44E8-9529-958E8AB8E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65630D-EC47-45D3-BB36-C09B9E0B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238B4-C5FE-47DD-A96D-F3BE4A2F930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581376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1E4D66-29FE-4969-BE57-2E0B8F7EF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E57EEE-62B7-45A7-A6D5-549EA346B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FE6B09-B5A1-49B1-8142-C561DC0C6D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40D849-C287-46C1-94F0-E91CF6B347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54721-B8C1-42A1-8855-E9CE490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9F478-C77B-49C3-80E1-7AF33BCF8EF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165463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AC55D-F715-4560-B144-312D8F39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>
            <a:extLst>
              <a:ext uri="{FF2B5EF4-FFF2-40B4-BE49-F238E27FC236}">
                <a16:creationId xmlns:a16="http://schemas.microsoft.com/office/drawing/2014/main" id="{BF2BA1E2-0EE2-420F-9617-2B690213501F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1BA62F-845F-4594-93C9-912D6E8EA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E23D82-4410-4957-912C-FA5945AC9F0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64D16C-FADE-44BC-81D2-67FB995F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20282-46E3-4E40-8E3D-5BF19DAB3A1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192869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BAE989C9-DCF9-4F51-AD57-E818A93392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8735BEE-FB8C-453D-A535-D87E7C5A44E5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ACA8D88-40CA-42BD-B534-9A432E80004D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0F388F8-94AF-4F17-89A5-5A007F1EA293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9BC73F-40AC-4274-A1B3-630FE776C085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F475ED-96EE-4E8C-8A8F-AEAE330D5BD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6C37F-7E81-4C1D-BC36-E3A254C3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235E31-DC57-4180-AA26-89EA70599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A84921-4AC5-417C-989F-2444CD0B8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0AFFB-11CD-4E2E-8484-1F2300F0EC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E47E3-9509-4B34-9F1A-2385CA7E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11FDA-E3CE-4F84-B31A-5E2019298F6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199319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49E54-9F81-46E3-947B-1B13B530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BD7DD2-B065-4C5B-BB26-5268BAB3B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77DF49-E15E-4B9A-89C9-FA373CF52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2AA02-3014-4820-A258-2DCEFE2B94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E5A70A-C4C2-486C-BDA1-3E4474A2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1ADC0-52C6-42C1-A7A2-D74C5837E8C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0287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7FF50E-6C61-4CBA-807C-9DE965EF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0D023-16AD-4D31-907D-0F13C4E36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F2D507-32A8-4E77-A11C-347423630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E4703A-24B9-4FD6-8079-3E71F5D61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FA3D36F-C2F6-404B-8DDA-2D559C6966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3D274-26B3-455A-9361-358514C0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F66A-24E6-48E3-8CBB-6D7B1813AFD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375237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626B9-8EBE-4501-B114-11F09C19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D8772F-5BEF-48B9-8140-1FB52FF1F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28789E-93D4-4129-B3DD-A4DE684AC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93CACA-5F82-4DD8-847E-EDBCE333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1A68E0-172A-45B1-ABE6-DEAF9D323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668EADF-FCFA-4CEB-9641-8CD22A86B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211E96DA-D10D-4246-AFDC-96DD6C65DF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6A2F4A-7256-4E43-9C30-45D4C7CF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4559-4612-4B1D-890C-360F22ADFBF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776546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903C1-EF02-4D82-AA4E-6D0ED1B4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C2855-EFEB-4C4B-A492-0E9A22C4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DC0C47-01B7-4FE2-9A1A-59629EDFC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218C-4721-46AE-BDFC-80C5CBD1FF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2DE8CF-9B81-41CC-9600-CF6BBF29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40E2-B55C-4070-86C4-AEEA830B454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558221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53623-DD22-44C7-91F5-99CF074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6B03D7-F578-476B-8C9A-DE64D4DC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442766-A36C-43C3-9C6D-86D4962E93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673376-65ED-4709-9264-6C1F45FF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23945-38DA-443C-960D-95755A1486E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43801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D4792E9-905E-42BC-8662-E417F4675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D3C8C-23D0-4AAD-9672-F523256BE4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2A1099-F000-4A3C-AF90-EB7DD9F1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A19B9-7245-41D4-B30F-B0172FC38AD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31215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8A074-F917-4DD4-979C-91AB42CD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FB2477-5598-4EFC-81CE-EBFAB81B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12C47-F4DC-4597-BA8D-CFFC65BF1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1FC56-EF36-4E1B-982B-A78DF284F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61D0E7F3-D8A2-48A7-BC0B-F99F1DC480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4386D-47E9-47F7-85AE-333E61F8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45B8D-4E70-474D-9133-CC926DAFE2F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70719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7B6D0-BB20-4512-9F1B-88084254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BAFC13-85C9-4B22-8A41-4DF754679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B54F11-96E8-40AE-9F1F-1AEE40CB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B9CC41-7EAB-464D-9C3B-812E6DCDF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55134B3-6641-4DD6-8053-EDFCBE8912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D86D5E-2A1F-4045-BA90-106D4EBB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ADAE3-4063-43A3-AAE2-CA7B3EA749C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345047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417FB-DA9B-4C27-8BF3-B7C36C78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007245-AFF0-455F-B442-5E2B44D4F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4E90D7-93D4-4818-B4DB-3F09F1487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BD24B3-3D02-4D8D-9D39-A1B2C182FD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0A-C606-4CCE-B149-ABBED6A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0E0F-137E-4CD2-8A8A-B9C0314F231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497347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48B6F5-3B5B-4A8D-986C-8C59CC121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844D46-9D6A-4AF9-AE53-C467DEADA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D0CAD8-75DE-4C28-8657-E1B3B54D6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C0E7CE-2BD7-429E-80AD-4C1F9A88AB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6AB92-FEB7-4DCA-B2A4-1F1FD81C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2A47-3B5B-4AA7-89AB-AAD15FD307B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37241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90469-A73B-4274-90B0-7B7B7BA8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74486-2010-4BDF-BE49-6200593B4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52B69-3DD4-4AAD-A199-5AA948CC5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485195-AAE1-4FA3-9116-27CAC0134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B5F3E0F-29D2-4A78-8BF9-B7EB2C3AE7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978C76-8E0D-4D5D-B763-355ABCDD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BDA0CB-31E3-442C-9400-DD6FBE98D8B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09291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12A29-99A6-4387-B798-198ED85D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37EF1B-7E97-4142-B75C-40AC69B4EC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1787AD-D9FC-40C7-860B-AE5F7030501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6EE9100-CD4B-4CC4-9369-6741A5FCE59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97009-D005-4962-B25E-164106477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014780-79CE-4F3F-B480-25525B8122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9B79ABC-E8FC-4F46-9F3E-5FE71E26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647875-D8E9-4C2B-9FA0-D413E61B35D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145295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1C822D-71F2-4526-A76B-2E9BFC94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FB532-F315-41CB-B632-2A9DF92C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E03105-4359-4F95-B7F6-A1497E75E14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61899A-3AE3-41FD-AC0A-93CA3E27E46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454130-A237-459C-AC9F-7A7A77FE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DCA4E7-EB1E-435A-8F5F-FB1AB35470B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CC7D2B4-3074-45F0-BB0D-DD0BDE39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25D4BE-57EE-4357-B582-36397FA2687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433810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E2FFD-7200-4DFD-A09C-8558F3EE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1F9CBD-6F7D-44A7-B0E0-026A03F49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D65C1B-12CE-4783-A0A0-F53DF7933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99494-BFDE-440C-A1C2-B7994F221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62F07CD-D003-4070-B5AA-31A81650AD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CF10B-ACC6-4B40-9FBD-626001C2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85D1-2D3E-440A-B46A-68961E2722E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602141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786A9-B421-41F5-8A13-E320D25E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8D484-10EE-4FC2-87A9-64518550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73E115-8342-4505-84FD-68CF2F3B1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5AADAF-0BFC-44F0-8868-2F1CFE2C4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95178D-0676-468A-97D8-A4F91F955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D728BEBD-1CE9-4878-9C13-E1743BEF8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41365CD9-7652-4720-982B-D08EAA8FCD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D0692-EEA1-47BC-A855-1BDC3D87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0C1E-C635-4B67-B7A8-7A69AFADF7C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59678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465F5-7031-46ED-ACFF-504021E5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1B7F1-458D-49A0-99C2-AAE2FD7A8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0B01A-193E-493F-8256-69124C5012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BD847D-7A4C-4914-9227-D35EA603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401E-653B-413B-9715-75D33E26CF8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41181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8E986B2-E59C-4202-88F7-8298C052E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9669B8-E86E-4AD3-ABB1-DB77EEC623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EDD5CD-AD46-427C-BD45-9735287F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6DE51-36BD-4301-83D5-CAC763A87F6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281767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B8FBF-BF9C-4181-99B4-64957905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C19ED-F90A-4CDD-961C-B22F8C7C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77EBD9-81C0-4E8D-BBAA-731B6FE70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73C93-C50B-4038-BFA0-DBDDBA30D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8FF59D07-82CD-493C-8392-2CAA319959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E9A8C-9B7F-4C86-AC66-02A5454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84519-5651-422B-9406-66210C5AAE0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677642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CC035A-A196-41CB-B2BD-674D1943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1397AD-C89C-4B80-8897-B887311CD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7C4EE-EBF5-4894-A9F1-7EDDAB583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39283-1A33-4511-B13E-BB2015366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F0E21BE-4D9C-421C-96EC-4E5D305E0A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45E1C1-53FB-4DAD-AC86-F1C488F3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9D81-016A-455C-9394-F63684E9B08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432009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7DBB03E8-799B-487D-8DF9-1C520AF40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0E4E96-BDC5-437B-A015-EC1F342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CEF3F82E-F088-4318-83F8-5C327BAB25F8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9397AD-E353-4B9E-8562-4E45FB0D237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35C722-7494-4E95-A0DC-303A0173D3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AF153D-20C6-4D5C-9FD7-3B2F3C4E28B2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7893EA1-7DFD-4C9A-9668-7B40154C186F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BCFB66-3630-4A16-BC26-8182D716D8EF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8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2858BFF0-A411-4F20-80BA-A00A7C8E2F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ED1FCE-09A8-456D-95A1-4C9C945E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0B2433B2-EFC1-42E5-8BD9-A9678B0F84B2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7236BBB-6D8B-4D28-819A-3D1BCD30C68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F12FE56-4953-472B-8936-ACE1BD67AC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E832DC2-A9CB-47DA-B7BD-5909F76B8461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32F7615-9248-4020-BAA1-B56FA188AFF8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24800-9BD6-4071-A14D-89220816AE2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8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16262D7B-129F-4CF3-8DFA-BCECC19A8D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538EB21-C4D0-480C-BC81-590D8E15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C91B04F3-5C07-4584-B07F-FB96289A773C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3FC5602-59FA-47E9-AA54-0FC83CFE3C0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564CFFA-59B8-43FA-8458-DAF4B31109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434712-842E-4CE3-89D1-367CE3CA0879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B6EBE17-9FFB-404E-BF39-87ED876D6694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28B15F-B871-468B-B7BB-7C6BFC94216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  <p:sldLayoutId id="2147483784" r:id="rId13"/>
    <p:sldLayoutId id="2147483785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eibo.com/zentaopms" TargetMode="External"/><Relationship Id="rId2" Type="http://schemas.openxmlformats.org/officeDocument/2006/relationships/hyperlink" Target="http://www.zentao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419D609-FE84-40E7-8C30-161D92EEF8CA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92100" y="3359150"/>
            <a:ext cx="8604250" cy="1254125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 拒绝混乱，回归有序</a:t>
            </a:r>
            <a:br>
              <a:rPr lang="zh-CN" altLang="en-US">
                <a:solidFill>
                  <a:schemeClr val="tx1"/>
                </a:solidFill>
              </a:rPr>
            </a:br>
            <a:r>
              <a:rPr lang="zh-CN" altLang="en-US">
                <a:solidFill>
                  <a:schemeClr val="tx1"/>
                </a:solidFill>
              </a:rPr>
              <a:t>--</a:t>
            </a:r>
            <a:r>
              <a:rPr lang="zh-CN" altLang="en-US" sz="2400">
                <a:solidFill>
                  <a:schemeClr val="tx1"/>
                </a:solidFill>
              </a:rPr>
              <a:t>使用禅道进行敏捷项目管理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D0F39EA-008C-4792-A7D9-6CF94A7A0115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王春生</a:t>
            </a:r>
          </a:p>
          <a:p>
            <a:r>
              <a:rPr lang="zh-CN" altLang="en-US"/>
              <a:t>2012/5/19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3E75B56-59DD-479D-98B1-2C66815D8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070225"/>
            <a:ext cx="8229600" cy="720725"/>
          </a:xfrm>
        </p:spPr>
        <p:txBody>
          <a:bodyPr/>
          <a:lstStyle/>
          <a:p>
            <a:pPr algn="l"/>
            <a:r>
              <a:rPr lang="zh-CN" altLang="en-US"/>
              <a:t>让我们来看下敏捷是如何在混乱中建立秩序的...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DDD9946-8DA7-44D2-91A5-5E2108B7CC6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将庞杂的产品细分成若干小型版本(</a:t>
            </a:r>
            <a:r>
              <a:rPr lang="zh-CN" altLang="en-US">
                <a:solidFill>
                  <a:srgbClr val="FF0000"/>
                </a:solidFill>
              </a:rPr>
              <a:t>产品</a:t>
            </a:r>
            <a:r>
              <a:rPr lang="zh-CN" altLang="en-US"/>
              <a:t>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8E002BE-5875-4EBF-BBA7-0F11444FB5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将庞杂混乱的产品细分成若干小型发布。</a:t>
            </a:r>
          </a:p>
          <a:p>
            <a:r>
              <a:rPr lang="zh-CN" altLang="en-US"/>
              <a:t>曳光弹。</a:t>
            </a:r>
          </a:p>
          <a:p>
            <a:r>
              <a:rPr lang="zh-CN" altLang="en-US"/>
              <a:t>release offen, release early。</a:t>
            </a:r>
          </a:p>
          <a:p>
            <a:r>
              <a:rPr lang="zh-CN" altLang="en-US"/>
              <a:t>完成比完美更重要。</a:t>
            </a:r>
          </a:p>
          <a:p>
            <a:r>
              <a:rPr lang="zh-CN" altLang="en-US"/>
              <a:t>我们购买到的其实都是不完整的产品，即使是ipad, iphone.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3928885-B537-478F-8236-65B1E98FED8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精简金字塔式管理，实现自我管理团队(</a:t>
            </a:r>
            <a:r>
              <a:rPr lang="zh-CN" altLang="en-US">
                <a:solidFill>
                  <a:srgbClr val="FF0000"/>
                </a:solidFill>
              </a:rPr>
              <a:t>团队</a:t>
            </a:r>
            <a:r>
              <a:rPr lang="zh-CN" altLang="en-US"/>
              <a:t>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6499FB6-76B2-44AB-8300-02ECA45B06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研发类团队有其特殊性，个体的因素起着非常关键的作用。不能按照工程类项目管理方式来管理。</a:t>
            </a:r>
          </a:p>
          <a:p>
            <a:r>
              <a:rPr lang="zh-CN" altLang="en-US"/>
              <a:t>过分强调控制，势必会产生各种各样的流程和检查。</a:t>
            </a:r>
          </a:p>
          <a:p>
            <a:r>
              <a:rPr lang="zh-CN" altLang="en-US"/>
              <a:t>完全没有控制，就放羊了。</a:t>
            </a:r>
          </a:p>
          <a:p>
            <a:r>
              <a:rPr lang="zh-CN" altLang="en-US"/>
              <a:t>放而不乱。</a:t>
            </a:r>
          </a:p>
          <a:p>
            <a:r>
              <a:rPr lang="zh-CN" altLang="en-US"/>
              <a:t>每个敏捷团队(5-9人)都很健康，积极，整个公司也会好。</a:t>
            </a:r>
          </a:p>
          <a:p>
            <a:r>
              <a:rPr lang="zh-CN" altLang="en-US"/>
              <a:t>借助群体的力量提升个体的技能和效率。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BF9BD5B-400B-4660-BB3A-FC0754C07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形成节奏，节奏产生效率(</a:t>
            </a:r>
            <a:r>
              <a:rPr lang="zh-CN" altLang="en-US">
                <a:solidFill>
                  <a:srgbClr val="FF0000"/>
                </a:solidFill>
              </a:rPr>
              <a:t>周期</a:t>
            </a:r>
            <a:r>
              <a:rPr lang="zh-CN" altLang="en-US"/>
              <a:t>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A906B6-82DD-4B47-B32C-CA86B7FC3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通过小步快跑的方式，建立产品、研发、客户、市场的节奏。</a:t>
            </a:r>
          </a:p>
          <a:p>
            <a:r>
              <a:rPr lang="zh-CN" altLang="en-US"/>
              <a:t>时间片管理。</a:t>
            </a:r>
          </a:p>
          <a:p>
            <a:r>
              <a:rPr lang="zh-CN" altLang="en-US"/>
              <a:t>节奏可以产生效率。</a:t>
            </a:r>
          </a:p>
          <a:p>
            <a:r>
              <a:rPr lang="zh-CN" altLang="en-US"/>
              <a:t>节奏可以带来预期。</a:t>
            </a:r>
          </a:p>
          <a:p>
            <a:r>
              <a:rPr lang="zh-CN" altLang="en-US"/>
              <a:t>节奏可以带来信任。</a:t>
            </a:r>
          </a:p>
          <a:p>
            <a:r>
              <a:rPr lang="zh-CN" altLang="en-US"/>
              <a:t>节奏可以带来创新。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A23E60F-413B-414A-BE36-6707DBC7BCC4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持续改进研发过程和实践(</a:t>
            </a:r>
            <a:r>
              <a:rPr lang="zh-CN" altLang="en-US">
                <a:solidFill>
                  <a:srgbClr val="FF0000"/>
                </a:solidFill>
              </a:rPr>
              <a:t>过程</a:t>
            </a:r>
            <a:r>
              <a:rPr lang="zh-CN" altLang="en-US"/>
              <a:t>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E90FA52-F2E9-4309-8C92-5545505201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定期总结和反馈，每一轮迭代都改进一点。</a:t>
            </a:r>
          </a:p>
          <a:p>
            <a:r>
              <a:rPr lang="zh-CN" altLang="en-US"/>
              <a:t>持续的改进软件的架构，找到最佳解决方案。</a:t>
            </a:r>
          </a:p>
          <a:p>
            <a:r>
              <a:rPr lang="zh-CN" altLang="en-US"/>
              <a:t>简洁实现。</a:t>
            </a:r>
          </a:p>
          <a:p>
            <a:r>
              <a:rPr lang="zh-CN" altLang="en-US"/>
              <a:t>事情做得很复杂很容易，但做得很简单很难。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0B72315-6E14-4EC6-BE0A-724ED15948A1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和客户沟通合作(</a:t>
            </a:r>
            <a:r>
              <a:rPr lang="zh-CN" altLang="en-US">
                <a:solidFill>
                  <a:srgbClr val="FF0000"/>
                </a:solidFill>
              </a:rPr>
              <a:t>客户</a:t>
            </a:r>
            <a:r>
              <a:rPr lang="zh-CN" altLang="en-US"/>
              <a:t>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780F1C8-C408-4D47-B8FD-3E5B06FF94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有谈判，更要有合作。</a:t>
            </a:r>
          </a:p>
          <a:p>
            <a:r>
              <a:rPr lang="zh-CN" altLang="en-US"/>
              <a:t>面对面改成背靠背。</a:t>
            </a:r>
          </a:p>
          <a:p>
            <a:r>
              <a:rPr lang="zh-CN" altLang="en-US"/>
              <a:t>挖掘客户真正的需求。</a:t>
            </a:r>
          </a:p>
          <a:p>
            <a:r>
              <a:rPr lang="zh-CN" altLang="en-US"/>
              <a:t>现场客户。</a:t>
            </a:r>
          </a:p>
          <a:p>
            <a:r>
              <a:rPr lang="zh-CN" altLang="en-US"/>
              <a:t>客户的反馈是调整我们前进路线的最佳指导。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0DD8B26-F81D-4ADF-843C-05C97323E79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简言之，分之而后治之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E159AFD-8223-4FB6-BAFC-69F7CEA2E3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将复杂的产品分解为一个个的用户故事</a:t>
            </a:r>
          </a:p>
          <a:p>
            <a:r>
              <a:rPr lang="zh-CN" altLang="en-US"/>
              <a:t>将复杂的团队分解为一个个的敏捷团队</a:t>
            </a:r>
          </a:p>
          <a:p>
            <a:r>
              <a:rPr lang="zh-CN" altLang="en-US"/>
              <a:t>将长期的研发过程分解为一次次的冲刺</a:t>
            </a:r>
          </a:p>
          <a:p>
            <a:r>
              <a:rPr lang="zh-CN" altLang="en-US"/>
              <a:t>将复杂的程序分解为一个个的对象，方法，用例</a:t>
            </a:r>
          </a:p>
          <a:p>
            <a:r>
              <a:rPr lang="zh-CN" altLang="en-US"/>
              <a:t>将长期的战斗分解为一次次的小进步，小胜利</a:t>
            </a:r>
          </a:p>
          <a:p>
            <a:r>
              <a:rPr lang="zh-CN" altLang="en-US"/>
              <a:t>分之而后明之，明之而后有序，有序则治也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F99388-6790-4C03-BA19-9F11A2600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068638"/>
            <a:ext cx="8880475" cy="720725"/>
          </a:xfrm>
        </p:spPr>
        <p:txBody>
          <a:bodyPr/>
          <a:lstStyle/>
          <a:p>
            <a:pPr algn="l"/>
            <a:r>
              <a:rPr lang="zh-CN" altLang="en-US" sz="3200"/>
              <a:t>敏捷实施需要很多元素，禅道的定位是工具支撑。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DCEB9C9-5FCF-4A9B-BCC3-C420930186F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关于禅道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051C35B-0976-429E-B9A8-56E3C351DC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/>
              <a:t>禅道是由青岛易软天创公司开发的一款开源的项目管理软件。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禅道特点是将软件研发中的产品管理，项目管理，质量管理三个核心流程融合在一套工具里面，是一款软件生命周期管理软件。现在很多的商业软件也都转向了这种管理方式。比如微软的TFS，HP的ALM。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核心的管理思想是基于scrum，然后在scrum基础上完善了测试管理，文档管理，事务管理等功能。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轻量级实现，源码包仅有2M，集成安装包不到10M。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真开源，真免费:)。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易于扩展，内置插件机制。</a:t>
            </a:r>
          </a:p>
          <a:p>
            <a:pPr>
              <a:lnSpc>
                <a:spcPct val="80000"/>
              </a:lnSpc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E27315F-5AB6-42F7-94BD-17D36CAD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068638"/>
            <a:ext cx="8880475" cy="720725"/>
          </a:xfrm>
        </p:spPr>
        <p:txBody>
          <a:bodyPr/>
          <a:lstStyle/>
          <a:p>
            <a:pPr algn="l"/>
            <a:r>
              <a:rPr lang="zh-CN" altLang="en-US" sz="3200"/>
              <a:t>让我们来看下禅道是如何支持敏捷项目管理的...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E922BF-6AA6-478C-9E07-E8D9B591240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自我介绍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CEFD9F1-8ED4-4453-A09F-0A41D17172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王春生，IT从业十余年。</a:t>
            </a:r>
          </a:p>
          <a:p>
            <a:r>
              <a:rPr lang="zh-CN" altLang="en-US"/>
              <a:t>开源爱好者和笃行者。</a:t>
            </a:r>
          </a:p>
          <a:p>
            <a:r>
              <a:rPr lang="zh-CN" altLang="en-US"/>
              <a:t>中庸的敏捷爱好者和推广者。</a:t>
            </a:r>
          </a:p>
          <a:p>
            <a:r>
              <a:rPr lang="zh-CN" altLang="en-US"/>
              <a:t>禅道项目管理软件的创始人。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B6EE703-BBF7-41B9-A53F-38CF08D49C09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禅道软件的核心流程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3208EC-1CCE-4151-88CD-ACE31BA219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产品经理维护产品和需求</a:t>
            </a:r>
          </a:p>
          <a:p>
            <a:r>
              <a:rPr lang="zh-CN" altLang="en-US"/>
              <a:t>项目经理建立项目，关联需求。</a:t>
            </a:r>
          </a:p>
          <a:p>
            <a:r>
              <a:rPr lang="zh-CN" altLang="en-US"/>
              <a:t>为需求分解任务，进行开发</a:t>
            </a:r>
          </a:p>
          <a:p>
            <a:r>
              <a:rPr lang="zh-CN" altLang="en-US"/>
              <a:t>提交测试，解决bug。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95693B8-2356-4B17-9C60-D34E26936D38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维护产品和需求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79D331FE-A2E1-4340-9109-DBC84954D38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4213"/>
            <a:ext cx="8229600" cy="38179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1EB51DE-3893-4663-9114-48B17130DC6F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项目中关联需求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3C77F934-751E-4EA6-8EE1-42C95D30540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838"/>
            <a:ext cx="8229600" cy="397668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E2ACB68-A980-469E-A081-A9A7CA9A91EC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分解任务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9E9C4185-F06B-49C6-BADD-F506F5C75C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1038"/>
            <a:ext cx="8229600" cy="38227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088816A-108A-4A74-B72B-E9DB7143F17D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进行测试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5E679F8D-7455-400A-B035-31BBC183212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1350"/>
            <a:ext cx="8229600" cy="39036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c9a961cdbbca4dbea74c616b69b3c085# #矩形 247">
            <a:extLst>
              <a:ext uri="{FF2B5EF4-FFF2-40B4-BE49-F238E27FC236}">
                <a16:creationId xmlns:a16="http://schemas.microsoft.com/office/drawing/2014/main" id="{AC004600-4F0F-414C-8CE4-9EC40E581C8D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细分需求、任务、缺陷，形成三权分立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A4673597-EDF0-4289-B134-C3AD21C9F353}"/>
              </a:ext>
            </a:extLst>
          </p:cNvPr>
          <p:cNvGraphicFramePr/>
          <p:nvPr/>
        </p:nvGraphicFramePr>
        <p:xfrm>
          <a:off x="3967163" y="1531938"/>
          <a:ext cx="47625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80" name="Rectangle 12" descr="2a3cbb12adc94484a91888ac0ef7738d# #矩形 244">
            <a:extLst>
              <a:ext uri="{FF2B5EF4-FFF2-40B4-BE49-F238E27FC236}">
                <a16:creationId xmlns:a16="http://schemas.microsoft.com/office/drawing/2014/main" id="{C189E9FF-8FE9-4B1D-81B4-D9C27968C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85913"/>
            <a:ext cx="3810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/>
              <a:t>产品经理，研发团队和测试团队以需求为核心，通过项目紧密合作，最终实现产品的快速发布，赢得市场。</a:t>
            </a:r>
          </a:p>
          <a:p>
            <a:r>
              <a:rPr lang="zh-CN" altLang="en-US"/>
              <a:t>所以说产品是最关键的，因为它决定着公司前进的方向。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0355B7C-A458-4F5A-A125-1F65190E3FB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95288" y="2784475"/>
            <a:ext cx="8229600" cy="1143000"/>
          </a:xfrm>
        </p:spPr>
        <p:txBody>
          <a:bodyPr/>
          <a:lstStyle/>
          <a:p>
            <a:pPr algn="l"/>
            <a:r>
              <a:rPr lang="zh-CN" altLang="en-US"/>
              <a:t>上述是禅道的核心流程，让我们看下其他的概念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2ac125fbd97340df86bfe720d25bdd8d# #矩形 182">
            <a:extLst>
              <a:ext uri="{FF2B5EF4-FFF2-40B4-BE49-F238E27FC236}">
                <a16:creationId xmlns:a16="http://schemas.microsoft.com/office/drawing/2014/main" id="{4E420977-B9DA-4301-AAA3-EC0CE3A0F3AD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产品计划、发布、路线图管理</a:t>
            </a:r>
          </a:p>
        </p:txBody>
      </p:sp>
      <p:sp>
        <p:nvSpPr>
          <p:cNvPr id="34819" name="Rectangle 3" descr="063bf0d22c1645aa9ac5378a3a34b180# #矩形 183">
            <a:extLst>
              <a:ext uri="{FF2B5EF4-FFF2-40B4-BE49-F238E27FC236}">
                <a16:creationId xmlns:a16="http://schemas.microsoft.com/office/drawing/2014/main" id="{E2159647-190B-4BF6-80AD-BCBBC895522F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458788" y="1600200"/>
            <a:ext cx="4429125" cy="4525963"/>
          </a:xfrm>
        </p:spPr>
        <p:txBody>
          <a:bodyPr/>
          <a:lstStyle/>
          <a:p>
            <a:r>
              <a:rPr lang="zh-CN" altLang="en-US" sz="1800"/>
              <a:t>产品计划可以回答公司其他部门关于产品发布的疑问，也可以让产品人员自己更好的规划产品。</a:t>
            </a:r>
          </a:p>
          <a:p>
            <a:r>
              <a:rPr lang="zh-CN" altLang="en-US" sz="1800"/>
              <a:t>一期项目结束之后，可以创建发布。</a:t>
            </a:r>
          </a:p>
          <a:p>
            <a:r>
              <a:rPr lang="zh-CN" altLang="en-US" sz="1800"/>
              <a:t>然后计划和发布形成某一个产品的路线图。</a:t>
            </a:r>
          </a:p>
        </p:txBody>
      </p:sp>
      <p:pic>
        <p:nvPicPr>
          <p:cNvPr id="34820" name="Picture 4" descr="500a9985f9c346df93a759862591c5b1# #图片框 184">
            <a:extLst>
              <a:ext uri="{FF2B5EF4-FFF2-40B4-BE49-F238E27FC236}">
                <a16:creationId xmlns:a16="http://schemas.microsoft.com/office/drawing/2014/main" id="{41C23D62-20EF-4E2B-8D2E-F19748F6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498600"/>
            <a:ext cx="35147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ec575c8000b84192941a6e09531ba024# #矩形 187">
            <a:extLst>
              <a:ext uri="{FF2B5EF4-FFF2-40B4-BE49-F238E27FC236}">
                <a16:creationId xmlns:a16="http://schemas.microsoft.com/office/drawing/2014/main" id="{8E2D21E4-AE6B-4538-B13D-46B620A9BB2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通过燃尽图来了解项目进度</a:t>
            </a:r>
          </a:p>
        </p:txBody>
      </p:sp>
      <p:sp>
        <p:nvSpPr>
          <p:cNvPr id="35843" name="Rectangle 3" descr="2718e5ed3d7f443ca738bb110322606f# #矩形 188">
            <a:extLst>
              <a:ext uri="{FF2B5EF4-FFF2-40B4-BE49-F238E27FC236}">
                <a16:creationId xmlns:a16="http://schemas.microsoft.com/office/drawing/2014/main" id="{66163377-C6A0-49C5-98B1-8E1AB70E1E37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1800"/>
              <a:t>燃尽图是将项目中所有未完成任务的预计剩余工时累积起来，每天绘制一个坐标，形成燃尽图。</a:t>
            </a:r>
          </a:p>
        </p:txBody>
      </p:sp>
      <p:pic>
        <p:nvPicPr>
          <p:cNvPr id="35844" name="Picture 4" descr="3be425b0953044b59c4e5bde5019a508# #图片框 189">
            <a:extLst>
              <a:ext uri="{FF2B5EF4-FFF2-40B4-BE49-F238E27FC236}">
                <a16:creationId xmlns:a16="http://schemas.microsoft.com/office/drawing/2014/main" id="{089D086A-C701-4C1A-B3EF-5037EDF8DB8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3388"/>
            <a:ext cx="4038600" cy="19796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 descr="9283f0ccc42a48939556cc3bc20bfbda# #图片框 190">
            <a:extLst>
              <a:ext uri="{FF2B5EF4-FFF2-40B4-BE49-F238E27FC236}">
                <a16:creationId xmlns:a16="http://schemas.microsoft.com/office/drawing/2014/main" id="{FC7A40EC-E891-48DD-A657-CC785E9C483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051300"/>
            <a:ext cx="4038600" cy="19589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7547149c04b84e52be22e0992968c237# #图片框 191">
            <a:extLst>
              <a:ext uri="{FF2B5EF4-FFF2-40B4-BE49-F238E27FC236}">
                <a16:creationId xmlns:a16="http://schemas.microsoft.com/office/drawing/2014/main" id="{A220182E-7FC1-4208-8A7B-AC7B8BED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884613"/>
            <a:ext cx="44672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95d867f0d533423e9772251dd8ffb2c9# #矩形 194">
            <a:extLst>
              <a:ext uri="{FF2B5EF4-FFF2-40B4-BE49-F238E27FC236}">
                <a16:creationId xmlns:a16="http://schemas.microsoft.com/office/drawing/2014/main" id="{B790AB00-9254-4BA4-9983-7C02D3B34E1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项目中的版本和测试管理管理</a:t>
            </a:r>
          </a:p>
        </p:txBody>
      </p:sp>
      <p:sp>
        <p:nvSpPr>
          <p:cNvPr id="36867" name="AutoShape 3" descr="be4626ce90694ff0947e9ce60c2633c2# #流程图: 过程 195">
            <a:extLst>
              <a:ext uri="{FF2B5EF4-FFF2-40B4-BE49-F238E27FC236}">
                <a16:creationId xmlns:a16="http://schemas.microsoft.com/office/drawing/2014/main" id="{619A6646-EE16-486F-9D8B-AC1F8CCE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2673350"/>
            <a:ext cx="1330325" cy="403225"/>
          </a:xfrm>
          <a:prstGeom prst="flowChartProcess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研发编码</a:t>
            </a:r>
          </a:p>
        </p:txBody>
      </p:sp>
      <p:sp>
        <p:nvSpPr>
          <p:cNvPr id="36868" name="AutoShape 4" descr="66798697016a4d09b5c7a5af1556b133# #流程图: 过程 196">
            <a:extLst>
              <a:ext uri="{FF2B5EF4-FFF2-40B4-BE49-F238E27FC236}">
                <a16:creationId xmlns:a16="http://schemas.microsoft.com/office/drawing/2014/main" id="{470104B3-C06B-4E24-A219-7F3F53D5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2681288"/>
            <a:ext cx="1330325" cy="404812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zh-CN" altLang="en-US" sz="2000"/>
              <a:t>创建build</a:t>
            </a:r>
          </a:p>
        </p:txBody>
      </p:sp>
      <p:sp>
        <p:nvSpPr>
          <p:cNvPr id="36869" name="AutoShape 5" descr="7a1548bf91a74a4f8feeda3c9ad0b252# #流程图: 过程 197">
            <a:extLst>
              <a:ext uri="{FF2B5EF4-FFF2-40B4-BE49-F238E27FC236}">
                <a16:creationId xmlns:a16="http://schemas.microsoft.com/office/drawing/2014/main" id="{7B249202-77D9-4525-BC5E-F365BAED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2670175"/>
            <a:ext cx="1330325" cy="403225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zh-CN" altLang="en-US" sz="2000"/>
              <a:t>提交测试</a:t>
            </a:r>
          </a:p>
        </p:txBody>
      </p:sp>
      <p:cxnSp>
        <p:nvCxnSpPr>
          <p:cNvPr id="36870" name="AutoShape 6" descr="6a1cf335c5c94c90a709ec199e00fd59# #直接连接符 198">
            <a:extLst>
              <a:ext uri="{FF2B5EF4-FFF2-40B4-BE49-F238E27FC236}">
                <a16:creationId xmlns:a16="http://schemas.microsoft.com/office/drawing/2014/main" id="{4D33D763-67D8-4E2D-A542-7EED382B55F3}"/>
              </a:ext>
            </a:extLst>
          </p:cNvPr>
          <p:cNvCxnSpPr>
            <a:cxnSpLocks noChangeShapeType="1"/>
            <a:stCxn id="36867" idx="3"/>
            <a:endCxn id="36868" idx="1"/>
          </p:cNvCxnSpPr>
          <p:nvPr/>
        </p:nvCxnSpPr>
        <p:spPr bwMode="auto">
          <a:xfrm>
            <a:off x="2036763" y="2874963"/>
            <a:ext cx="422275" cy="7937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1" name="AutoShape 7" descr="b33b7a286c5f4cfea8c5e9d46a6b93fd# #直接连接符 199">
            <a:extLst>
              <a:ext uri="{FF2B5EF4-FFF2-40B4-BE49-F238E27FC236}">
                <a16:creationId xmlns:a16="http://schemas.microsoft.com/office/drawing/2014/main" id="{22574E55-EEE1-4148-B57A-3B0EF5814F6E}"/>
              </a:ext>
            </a:extLst>
          </p:cNvPr>
          <p:cNvCxnSpPr>
            <a:cxnSpLocks noChangeShapeType="1"/>
            <a:stCxn id="36868" idx="3"/>
            <a:endCxn id="36869" idx="1"/>
          </p:cNvCxnSpPr>
          <p:nvPr/>
        </p:nvCxnSpPr>
        <p:spPr bwMode="auto">
          <a:xfrm flipV="1">
            <a:off x="3789363" y="2871788"/>
            <a:ext cx="384175" cy="11112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AutoShape 8" descr="1e50bbb140dc4677bcbdd406a648f420# #菱形 200">
            <a:extLst>
              <a:ext uri="{FF2B5EF4-FFF2-40B4-BE49-F238E27FC236}">
                <a16:creationId xmlns:a16="http://schemas.microsoft.com/office/drawing/2014/main" id="{E6FB3DA4-31BE-4F82-B2F5-2D385DF6AC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2622550"/>
            <a:ext cx="896938" cy="484188"/>
          </a:xfrm>
          <a:prstGeom prst="diamond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通过？</a:t>
            </a:r>
          </a:p>
        </p:txBody>
      </p:sp>
      <p:sp>
        <p:nvSpPr>
          <p:cNvPr id="36873" name="AutoShape 9" descr="a7493d1e0a07421a85a473599d4def6b# #流程图: 过程 201">
            <a:extLst>
              <a:ext uri="{FF2B5EF4-FFF2-40B4-BE49-F238E27FC236}">
                <a16:creationId xmlns:a16="http://schemas.microsoft.com/office/drawing/2014/main" id="{9F1B6D7F-AA2E-4422-82A8-25BAAB24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3940175"/>
            <a:ext cx="1330325" cy="403225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zh-CN" altLang="en-US" sz="2000"/>
              <a:t>修复bug</a:t>
            </a:r>
          </a:p>
        </p:txBody>
      </p:sp>
      <p:sp>
        <p:nvSpPr>
          <p:cNvPr id="36874" name="AutoShape 10" descr="ae521815bd0247479395721825e5e608# #流程图: 过程 202">
            <a:extLst>
              <a:ext uri="{FF2B5EF4-FFF2-40B4-BE49-F238E27FC236}">
                <a16:creationId xmlns:a16="http://schemas.microsoft.com/office/drawing/2014/main" id="{E4EB6AAC-FC01-42B9-B984-25C8D176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2667000"/>
            <a:ext cx="1079500" cy="403225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发布</a:t>
            </a:r>
          </a:p>
        </p:txBody>
      </p:sp>
      <p:cxnSp>
        <p:nvCxnSpPr>
          <p:cNvPr id="36875" name="AutoShape 11" descr="a75b2213eec64f498ce110efdca6c2a8# #直接连接符 203">
            <a:extLst>
              <a:ext uri="{FF2B5EF4-FFF2-40B4-BE49-F238E27FC236}">
                <a16:creationId xmlns:a16="http://schemas.microsoft.com/office/drawing/2014/main" id="{F56C57D0-C9FD-4402-A210-8779A0EC7E6A}"/>
              </a:ext>
            </a:extLst>
          </p:cNvPr>
          <p:cNvCxnSpPr>
            <a:cxnSpLocks noChangeShapeType="1"/>
            <a:stCxn id="36872" idx="2"/>
            <a:endCxn id="36873" idx="0"/>
          </p:cNvCxnSpPr>
          <p:nvPr/>
        </p:nvCxnSpPr>
        <p:spPr bwMode="auto">
          <a:xfrm>
            <a:off x="6467475" y="3106738"/>
            <a:ext cx="9525" cy="833437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6" name="AutoShape 12" descr="d1f2173aa4514edc8b92c31556a0f1e2# #肘形连接符 204">
            <a:extLst>
              <a:ext uri="{FF2B5EF4-FFF2-40B4-BE49-F238E27FC236}">
                <a16:creationId xmlns:a16="http://schemas.microsoft.com/office/drawing/2014/main" id="{F87CC3CA-0F96-4503-99F7-F17277F5E880}"/>
              </a:ext>
            </a:extLst>
          </p:cNvPr>
          <p:cNvCxnSpPr>
            <a:cxnSpLocks noChangeShapeType="1"/>
            <a:endCxn id="36867" idx="2"/>
          </p:cNvCxnSpPr>
          <p:nvPr/>
        </p:nvCxnSpPr>
        <p:spPr bwMode="auto">
          <a:xfrm rot="10800000">
            <a:off x="1371600" y="3076575"/>
            <a:ext cx="4438650" cy="1055688"/>
          </a:xfrm>
          <a:prstGeom prst="bentConnector2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7" name="AutoShape 13" descr="ab0e0781ad184614963a701a3d4c293a# #直接连接符 205">
            <a:extLst>
              <a:ext uri="{FF2B5EF4-FFF2-40B4-BE49-F238E27FC236}">
                <a16:creationId xmlns:a16="http://schemas.microsoft.com/office/drawing/2014/main" id="{C89755E9-FB6B-41E7-B285-5126ABE3545D}"/>
              </a:ext>
            </a:extLst>
          </p:cNvPr>
          <p:cNvCxnSpPr>
            <a:cxnSpLocks noChangeShapeType="1"/>
            <a:stCxn id="36869" idx="3"/>
            <a:endCxn id="36872" idx="3"/>
          </p:cNvCxnSpPr>
          <p:nvPr/>
        </p:nvCxnSpPr>
        <p:spPr bwMode="auto">
          <a:xfrm flipV="1">
            <a:off x="5503863" y="2865438"/>
            <a:ext cx="515937" cy="635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 descr="e985c85cd1d74642ab2122f0348fa10c# #直接连接符 206">
            <a:extLst>
              <a:ext uri="{FF2B5EF4-FFF2-40B4-BE49-F238E27FC236}">
                <a16:creationId xmlns:a16="http://schemas.microsoft.com/office/drawing/2014/main" id="{8B2E87BE-9626-4765-83DD-5CA52846D641}"/>
              </a:ext>
            </a:extLst>
          </p:cNvPr>
          <p:cNvCxnSpPr>
            <a:cxnSpLocks noChangeShapeType="1"/>
            <a:stCxn id="36872" idx="1"/>
            <a:endCxn id="36874" idx="1"/>
          </p:cNvCxnSpPr>
          <p:nvPr/>
        </p:nvCxnSpPr>
        <p:spPr bwMode="auto">
          <a:xfrm>
            <a:off x="6916738" y="2865438"/>
            <a:ext cx="438150" cy="3175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9" name="Rectangle 15" descr="aa5db7d8852545eab11db3f823ec4196# #矩形 207">
            <a:extLst>
              <a:ext uri="{FF2B5EF4-FFF2-40B4-BE49-F238E27FC236}">
                <a16:creationId xmlns:a16="http://schemas.microsoft.com/office/drawing/2014/main" id="{8E5132A2-70E5-45AE-BED0-516C0AE5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1758950"/>
            <a:ext cx="1566863" cy="492125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测试整理用例</a:t>
            </a:r>
          </a:p>
        </p:txBody>
      </p:sp>
      <p:cxnSp>
        <p:nvCxnSpPr>
          <p:cNvPr id="36880" name="AutoShape 16" descr="87e15289c5f54329875f3fed52558ffa# #直接连接符 208">
            <a:extLst>
              <a:ext uri="{FF2B5EF4-FFF2-40B4-BE49-F238E27FC236}">
                <a16:creationId xmlns:a16="http://schemas.microsoft.com/office/drawing/2014/main" id="{AEFE9A38-4FF9-400C-ACB2-708C1B323838}"/>
              </a:ext>
            </a:extLst>
          </p:cNvPr>
          <p:cNvCxnSpPr>
            <a:cxnSpLocks noChangeShapeType="1"/>
            <a:stCxn id="36879" idx="2"/>
            <a:endCxn id="36869" idx="0"/>
          </p:cNvCxnSpPr>
          <p:nvPr/>
        </p:nvCxnSpPr>
        <p:spPr bwMode="auto">
          <a:xfrm>
            <a:off x="4833938" y="2251075"/>
            <a:ext cx="4762" cy="4191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9AC9B9-00D8-482A-B4AA-269262D08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070225"/>
            <a:ext cx="8229600" cy="720725"/>
          </a:xfrm>
        </p:spPr>
        <p:txBody>
          <a:bodyPr/>
          <a:lstStyle/>
          <a:p>
            <a:pPr algn="l"/>
            <a:r>
              <a:rPr lang="zh-CN" altLang="en-US"/>
              <a:t>让我们来看一下有趣的事情......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ebecaa0ec6644db48e4b5dd5e5ea6dfb# #矩形 211">
            <a:extLst>
              <a:ext uri="{FF2B5EF4-FFF2-40B4-BE49-F238E27FC236}">
                <a16:creationId xmlns:a16="http://schemas.microsoft.com/office/drawing/2014/main" id="{F7628093-12BB-46E7-9737-BB6A1CAEB8DC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基本的文档管理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B1D00ADE-1A2A-4192-9BC7-EC0232DFCD8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2925763"/>
            <a:ext cx="2439988" cy="30273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FAF505A2-0648-4DC9-90CA-B399448AD6B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00" y="749300"/>
            <a:ext cx="1720850" cy="25352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ED537C79-7069-4C77-9772-0B1971440E9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3284538"/>
            <a:ext cx="2787650" cy="24749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B40CAB7-9802-42BE-BBB0-EB8F23DFD970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通过动态功能了解产品、项目和个人的情况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1670683-CD8E-4BFB-BC12-F4FB660D88C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466725" y="1341438"/>
            <a:ext cx="8153400" cy="4525962"/>
          </a:xfrm>
        </p:spPr>
        <p:txBody>
          <a:bodyPr/>
          <a:lstStyle/>
          <a:p>
            <a:r>
              <a:rPr lang="zh-CN" altLang="en-US"/>
              <a:t>产品和项目有动态功能，可以查看某一个产品或者下面相关的动作信息。</a:t>
            </a:r>
          </a:p>
          <a:p>
            <a:r>
              <a:rPr lang="zh-CN" altLang="en-US"/>
              <a:t>可以通过组织视图了解每一个人目前的状态，包括其负责的需求、任务、bug，参与的项目，动态信息等。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984FDFE1-7113-432F-800D-913DC6E1603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284538"/>
            <a:ext cx="7038975" cy="32750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C1C0B3C-523F-4917-BC23-2CC73A81909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我的地盘我做主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C46CDC9-2795-4DA9-81C4-7688FEAD6B0C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25438" y="1341438"/>
            <a:ext cx="7821612" cy="4525962"/>
          </a:xfrm>
        </p:spPr>
        <p:txBody>
          <a:bodyPr/>
          <a:lstStyle/>
          <a:p>
            <a:r>
              <a:rPr lang="zh-CN" altLang="en-US"/>
              <a:t>禅道内置了简单的todo管理，每个人每天上班可以快速安排下自己今天要做的事情。</a:t>
            </a:r>
          </a:p>
          <a:p>
            <a:r>
              <a:rPr lang="zh-CN" altLang="en-US"/>
              <a:t>还可以通过我的地盘关注需要自己负责的需求、任务、bug等信息。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759226D0-91F2-47C9-8869-55A60949D42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86125"/>
            <a:ext cx="7556500" cy="30638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792D38B-324D-4449-A5EF-E6CBC6F71C7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集成subverion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4B3B1E7-E1E8-4D8A-BC55-F9516EFB5CFD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458788" y="1600200"/>
            <a:ext cx="7878762" cy="2336800"/>
          </a:xfrm>
        </p:spPr>
        <p:txBody>
          <a:bodyPr/>
          <a:lstStyle/>
          <a:p>
            <a:r>
              <a:rPr lang="zh-CN" altLang="en-US" sz="2000"/>
              <a:t>禅道已经可以和subversion集成。</a:t>
            </a:r>
          </a:p>
          <a:p>
            <a:pPr lvl="1"/>
            <a:r>
              <a:rPr lang="zh-CN" altLang="en-US"/>
              <a:t>通过在提交subversion时候所写的注释来进行关联，比如：task#123,ddd,d,ddd, bug#234,story#123,456。</a:t>
            </a:r>
          </a:p>
          <a:p>
            <a:pPr lvl="1"/>
            <a:r>
              <a:rPr lang="zh-CN" altLang="en-US"/>
              <a:t>部署同步脚本。</a:t>
            </a:r>
          </a:p>
          <a:p>
            <a:pPr lvl="1"/>
            <a:r>
              <a:rPr lang="zh-CN" altLang="en-US"/>
              <a:t>然后在相应的bug详情页面就可以看到本次提交的修改文件列表，可以进行diff查看。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15DF6F7-C5A9-4CAA-BE82-75CC6237EE3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4137025"/>
            <a:ext cx="4038600" cy="12636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A7ACF63-8A3A-4858-83F4-B5C49F50057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信息的自由流动，避免人工跟踪的混乱</a:t>
            </a:r>
          </a:p>
        </p:txBody>
      </p:sp>
      <p:sp>
        <p:nvSpPr>
          <p:cNvPr id="41987" name="Oval 3">
            <a:extLst>
              <a:ext uri="{FF2B5EF4-FFF2-40B4-BE49-F238E27FC236}">
                <a16:creationId xmlns:a16="http://schemas.microsoft.com/office/drawing/2014/main" id="{D35FD7B1-12BA-4D91-99F4-603193AB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2025650"/>
            <a:ext cx="995362" cy="1004888"/>
          </a:xfrm>
          <a:prstGeom prst="ellipse">
            <a:avLst/>
          </a:prstGeom>
          <a:solidFill>
            <a:srgbClr val="CCFFCC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需求</a:t>
            </a:r>
          </a:p>
        </p:txBody>
      </p:sp>
      <p:sp>
        <p:nvSpPr>
          <p:cNvPr id="41988" name="Oval 4">
            <a:extLst>
              <a:ext uri="{FF2B5EF4-FFF2-40B4-BE49-F238E27FC236}">
                <a16:creationId xmlns:a16="http://schemas.microsoft.com/office/drawing/2014/main" id="{4C0A3553-649B-4792-B4B3-156C2365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024063"/>
            <a:ext cx="995362" cy="1004887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任务</a:t>
            </a:r>
          </a:p>
        </p:txBody>
      </p:sp>
      <p:sp>
        <p:nvSpPr>
          <p:cNvPr id="41989" name="Oval 5">
            <a:extLst>
              <a:ext uri="{FF2B5EF4-FFF2-40B4-BE49-F238E27FC236}">
                <a16:creationId xmlns:a16="http://schemas.microsoft.com/office/drawing/2014/main" id="{7946624B-CBD4-40B5-9899-C96C36E1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963988"/>
            <a:ext cx="995362" cy="1004887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bug</a:t>
            </a:r>
          </a:p>
        </p:txBody>
      </p:sp>
      <p:sp>
        <p:nvSpPr>
          <p:cNvPr id="41990" name="Oval 6">
            <a:extLst>
              <a:ext uri="{FF2B5EF4-FFF2-40B4-BE49-F238E27FC236}">
                <a16:creationId xmlns:a16="http://schemas.microsoft.com/office/drawing/2014/main" id="{EF8D5FE4-8830-4522-8953-5E174E06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3195638"/>
            <a:ext cx="995362" cy="1004887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todo</a:t>
            </a:r>
          </a:p>
        </p:txBody>
      </p:sp>
      <p:sp>
        <p:nvSpPr>
          <p:cNvPr id="41991" name="Oval 7">
            <a:extLst>
              <a:ext uri="{FF2B5EF4-FFF2-40B4-BE49-F238E27FC236}">
                <a16:creationId xmlns:a16="http://schemas.microsoft.com/office/drawing/2014/main" id="{0A0F91FA-BF48-4615-BC92-9131236D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003675"/>
            <a:ext cx="995363" cy="1006475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2000"/>
              <a:t>用例</a:t>
            </a:r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E547C702-E818-4147-939D-43969007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2487613"/>
            <a:ext cx="847725" cy="177800"/>
          </a:xfrm>
          <a:prstGeom prst="rightArrow">
            <a:avLst>
              <a:gd name="adj1" fmla="val 50000"/>
              <a:gd name="adj2" fmla="val 119196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 b="1"/>
              <a:t>分解</a:t>
            </a:r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9FD47D68-7285-44C4-8D5C-A6C5073C8A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67300" y="2979738"/>
            <a:ext cx="196850" cy="1004887"/>
          </a:xfrm>
          <a:prstGeom prst="downArrow">
            <a:avLst>
              <a:gd name="adj1" fmla="val 50000"/>
              <a:gd name="adj2" fmla="val 127621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000" tIns="46800" rIns="90000" bIns="46800" anchor="ctr"/>
          <a:lstStyle/>
          <a:p>
            <a:pPr algn="ctr"/>
            <a:r>
              <a:rPr lang="zh-CN" altLang="en-US" sz="1200" b="1"/>
              <a:t>导入</a:t>
            </a:r>
          </a:p>
        </p:txBody>
      </p:sp>
      <p:sp>
        <p:nvSpPr>
          <p:cNvPr id="41994" name="AutoShape 10">
            <a:extLst>
              <a:ext uri="{FF2B5EF4-FFF2-40B4-BE49-F238E27FC236}">
                <a16:creationId xmlns:a16="http://schemas.microsoft.com/office/drawing/2014/main" id="{9694B2E4-16B7-4741-A391-E07FA1C36F7D}"/>
              </a:ext>
            </a:extLst>
          </p:cNvPr>
          <p:cNvSpPr>
            <a:spLocks noChangeArrowheads="1"/>
          </p:cNvSpPr>
          <p:nvPr/>
        </p:nvSpPr>
        <p:spPr bwMode="auto">
          <a:xfrm rot="19140000" flipH="1" flipV="1">
            <a:off x="4327525" y="2409825"/>
            <a:ext cx="182563" cy="1831975"/>
          </a:xfrm>
          <a:prstGeom prst="downArrow">
            <a:avLst>
              <a:gd name="adj1" fmla="val 50000"/>
              <a:gd name="adj2" fmla="val 250869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000" tIns="46800" rIns="90000" bIns="46800" anchor="ctr"/>
          <a:lstStyle/>
          <a:p>
            <a:pPr algn="ctr"/>
            <a:r>
              <a:rPr lang="zh-CN" altLang="en-US" sz="1200" b="1"/>
              <a:t>转为</a:t>
            </a:r>
          </a:p>
        </p:txBody>
      </p:sp>
      <p:sp>
        <p:nvSpPr>
          <p:cNvPr id="41995" name="AutoShape 11">
            <a:extLst>
              <a:ext uri="{FF2B5EF4-FFF2-40B4-BE49-F238E27FC236}">
                <a16:creationId xmlns:a16="http://schemas.microsoft.com/office/drawing/2014/main" id="{FC5DC6C8-3EDA-4031-BE34-3CC22180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14813"/>
            <a:ext cx="1068388" cy="177800"/>
          </a:xfrm>
          <a:prstGeom prst="rightArrow">
            <a:avLst>
              <a:gd name="adj1" fmla="val 50000"/>
              <a:gd name="adj2" fmla="val 150223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 b="1"/>
              <a:t>结果生成</a:t>
            </a:r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BB1D1CCA-8C1C-4E31-8FDD-63338A5E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4667250"/>
            <a:ext cx="1100137" cy="168275"/>
          </a:xfrm>
          <a:prstGeom prst="leftArrow">
            <a:avLst>
              <a:gd name="adj1" fmla="val 50000"/>
              <a:gd name="adj2" fmla="val 163443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 b="1"/>
              <a:t>转为</a:t>
            </a:r>
          </a:p>
        </p:txBody>
      </p:sp>
      <p:sp>
        <p:nvSpPr>
          <p:cNvPr id="41997" name="AutoShape 13">
            <a:extLst>
              <a:ext uri="{FF2B5EF4-FFF2-40B4-BE49-F238E27FC236}">
                <a16:creationId xmlns:a16="http://schemas.microsoft.com/office/drawing/2014/main" id="{2424AECC-09BB-4CC6-9E73-9ACE1F884C58}"/>
              </a:ext>
            </a:extLst>
          </p:cNvPr>
          <p:cNvSpPr>
            <a:spLocks noChangeArrowheads="1"/>
          </p:cNvSpPr>
          <p:nvPr/>
        </p:nvSpPr>
        <p:spPr bwMode="auto">
          <a:xfrm rot="18720000">
            <a:off x="6080125" y="2335213"/>
            <a:ext cx="280987" cy="1417638"/>
          </a:xfrm>
          <a:prstGeom prst="downArrow">
            <a:avLst>
              <a:gd name="adj1" fmla="val 50000"/>
              <a:gd name="adj2" fmla="val 126130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0000" tIns="46800" rIns="90000" bIns="46800" anchor="ctr"/>
          <a:lstStyle/>
          <a:p>
            <a:pPr algn="ctr"/>
            <a:r>
              <a:rPr lang="zh-CN" altLang="en-US" sz="1200" b="1"/>
              <a:t>转为</a:t>
            </a:r>
          </a:p>
        </p:txBody>
      </p:sp>
      <p:sp>
        <p:nvSpPr>
          <p:cNvPr id="41998" name="AutoShape 14">
            <a:extLst>
              <a:ext uri="{FF2B5EF4-FFF2-40B4-BE49-F238E27FC236}">
                <a16:creationId xmlns:a16="http://schemas.microsoft.com/office/drawing/2014/main" id="{EEF399CA-18D3-4D20-B015-B8820236872B}"/>
              </a:ext>
            </a:extLst>
          </p:cNvPr>
          <p:cNvSpPr>
            <a:spLocks noChangeArrowheads="1"/>
          </p:cNvSpPr>
          <p:nvPr/>
        </p:nvSpPr>
        <p:spPr bwMode="auto">
          <a:xfrm rot="3240000">
            <a:off x="6138069" y="3501231"/>
            <a:ext cx="250825" cy="1236663"/>
          </a:xfrm>
          <a:prstGeom prst="upArrow">
            <a:avLst>
              <a:gd name="adj1" fmla="val 50000"/>
              <a:gd name="adj2" fmla="val 123260"/>
            </a:avLst>
          </a:prstGeom>
          <a:solidFill>
            <a:srgbClr val="CCFFCC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 b="1"/>
              <a:t>转为</a:t>
            </a:r>
          </a:p>
        </p:txBody>
      </p:sp>
      <p:sp>
        <p:nvSpPr>
          <p:cNvPr id="41999" name="AutoShape 15">
            <a:extLst>
              <a:ext uri="{FF2B5EF4-FFF2-40B4-BE49-F238E27FC236}">
                <a16:creationId xmlns:a16="http://schemas.microsoft.com/office/drawing/2014/main" id="{E56BCA50-3C33-45EE-8CC2-1CA5F8B39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997200"/>
            <a:ext cx="217488" cy="1223963"/>
          </a:xfrm>
          <a:prstGeom prst="downArrow">
            <a:avLst>
              <a:gd name="adj1" fmla="val 50000"/>
              <a:gd name="adj2" fmla="val 140693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1400" b="1"/>
              <a:t>分解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0AA6877-DD42-4C90-9517-E0D15EF9444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84175" y="2857500"/>
            <a:ext cx="8229600" cy="1143000"/>
          </a:xfrm>
        </p:spPr>
        <p:txBody>
          <a:bodyPr/>
          <a:lstStyle/>
          <a:p>
            <a:pPr algn="l"/>
            <a:r>
              <a:rPr lang="zh-CN" altLang="en-US"/>
              <a:t>禅道将事情汇总到一个平台，便于跟踪和管理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A857E45-0B4A-484F-9858-71D0F2E844B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66688" y="2857500"/>
            <a:ext cx="8666162" cy="1143000"/>
          </a:xfrm>
        </p:spPr>
        <p:txBody>
          <a:bodyPr/>
          <a:lstStyle/>
          <a:p>
            <a:pPr algn="l"/>
            <a:r>
              <a:rPr lang="zh-CN" altLang="en-US"/>
              <a:t>信息的公开和透明，让事情有序，提升信任和效率。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E8766F7-8777-48D8-BD76-940637E20D4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66688" y="2857500"/>
            <a:ext cx="8666162" cy="1143000"/>
          </a:xfrm>
        </p:spPr>
        <p:txBody>
          <a:bodyPr/>
          <a:lstStyle/>
          <a:p>
            <a:pPr algn="l"/>
            <a:r>
              <a:rPr lang="zh-CN" altLang="en-US"/>
              <a:t>敏捷不是银弹，禅道也不是银弹，任重而道远......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D89ACE6-6404-4FBC-93CB-0E102DCD6A36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问题？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067297C-4DCA-4035-842C-94C85B830D98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相关链接：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34884E9-5FC8-4144-8FAC-5C5032DC6F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禅道官方网站：</a:t>
            </a:r>
            <a:r>
              <a:rPr lang="zh-CN" altLang="en-US">
                <a:hlinkClick r:id="rId2"/>
              </a:rPr>
              <a:t>www.zentao.net</a:t>
            </a:r>
          </a:p>
          <a:p>
            <a:r>
              <a:rPr lang="zh-CN" altLang="en-US"/>
              <a:t>新浪微博：</a:t>
            </a:r>
            <a:r>
              <a:rPr lang="zh-CN" altLang="en-US">
                <a:hlinkClick r:id="rId3"/>
              </a:rPr>
              <a:t>t.sina.com.cn/zentaopms</a:t>
            </a:r>
            <a:endParaRPr lang="zh-CN" altLang="en-US"/>
          </a:p>
          <a:p>
            <a:r>
              <a:rPr lang="zh-CN" altLang="en-US"/>
              <a:t>演示网站：demo.zentao.net</a:t>
            </a:r>
          </a:p>
          <a:p>
            <a:r>
              <a:rPr lang="zh-CN" altLang="en-US"/>
              <a:t>项目进展：pms.zentao.net</a:t>
            </a:r>
          </a:p>
          <a:p>
            <a:r>
              <a:rPr lang="zh-CN" altLang="en-US"/>
              <a:t>在线托管：www.5upm.com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211BEDA-87F8-4A6F-9AB3-85D013CF172F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作为项目经理，您是否有如下的感觉？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59BC651-D143-4211-B1FB-077D77FF8C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一头是老板，一头是团队，既要对老板负责，又要对团队负责，压力重大。</a:t>
            </a:r>
          </a:p>
          <a:p>
            <a:r>
              <a:rPr lang="zh-CN" altLang="en-US"/>
              <a:t>项目马上就结束了，但还有很多功能没有实现，还有一堆bug没有解决。</a:t>
            </a:r>
          </a:p>
          <a:p>
            <a:r>
              <a:rPr lang="zh-CN" altLang="en-US"/>
              <a:t>团队里面总是有那么一两个刺头。</a:t>
            </a:r>
          </a:p>
          <a:p>
            <a:r>
              <a:rPr lang="zh-CN" altLang="en-US"/>
              <a:t>资源总是那么紧张。</a:t>
            </a:r>
          </a:p>
          <a:p>
            <a:r>
              <a:rPr lang="zh-CN" altLang="en-US"/>
              <a:t>产品经理又变更需求了。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05AF30-DA4F-4E1A-82ED-3D7250BE023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/>
              <a:t>作为研发人员，您是否有如下感觉呢？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F88368C-447D-47AC-85AA-CE8F867D07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95288" y="1412875"/>
            <a:ext cx="8229600" cy="4714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天啊，需求又变更了。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今天晚上又要加班了，唉，老婆又要抱怨了。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该死的浏览器，该死的ie，该死的微软。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我想学点新东西，没时间啊。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测试的人也太bt了，老挑我毛病。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项目经理啥都不懂，在那儿装。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填完日报填周报，有啥用？</a:t>
            </a:r>
          </a:p>
          <a:p>
            <a:pPr>
              <a:lnSpc>
                <a:spcPct val="90000"/>
              </a:lnSpc>
            </a:pPr>
            <a:r>
              <a:rPr lang="zh-CN" altLang="en-US"/>
              <a:t>我是不是该考虑考虑跳槽了？其他人都拿着比我高的工资。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我是不是该考虑下逃离北上广了？</a:t>
            </a:r>
          </a:p>
          <a:p>
            <a:pPr>
              <a:lnSpc>
                <a:spcPct val="90000"/>
              </a:lnSpc>
            </a:pPr>
            <a:r>
              <a:rPr lang="zh-CN" altLang="en-US"/>
              <a:t>......</a:t>
            </a:r>
          </a:p>
          <a:p>
            <a:pPr>
              <a:lnSpc>
                <a:spcPct val="90000"/>
              </a:lnSpc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37B66A-FCB4-430B-BE3B-1AD1090BFB1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作为产品经理，您是否有如下感觉？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D317D09-B3E3-4A57-BC57-B26B0F9141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为什么开发连这么简单的功能都做不出来。</a:t>
            </a:r>
          </a:p>
          <a:p>
            <a:r>
              <a:rPr lang="zh-CN" altLang="en-US"/>
              <a:t>为什么我的需求开发和测试都理解偏差了呢?</a:t>
            </a:r>
          </a:p>
          <a:p>
            <a:r>
              <a:rPr lang="zh-CN" altLang="en-US"/>
              <a:t>为什么上线会出那么多的bug?</a:t>
            </a:r>
          </a:p>
          <a:p>
            <a:r>
              <a:rPr lang="zh-CN" altLang="en-US"/>
              <a:t>为什么开发做出来的东西和我预期的总是有很大差距？</a:t>
            </a:r>
          </a:p>
          <a:p>
            <a:r>
              <a:rPr lang="zh-CN" altLang="en-US"/>
              <a:t>为什么我要的东西总是会延期？</a:t>
            </a:r>
          </a:p>
          <a:p>
            <a:r>
              <a:rPr lang="zh-CN" altLang="en-US"/>
              <a:t>....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437A79E-965C-4341-BA8A-2141C879EFB2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作为测试，您是否有如下感觉呢？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7BCA21-C650-464E-9072-3CEA1F2397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天啊，明天就上线了，代码还没有提交呢。</a:t>
            </a:r>
          </a:p>
          <a:p>
            <a:r>
              <a:rPr lang="zh-CN" altLang="en-US"/>
              <a:t>天啊，开发的bug也太多了。</a:t>
            </a:r>
          </a:p>
          <a:p>
            <a:r>
              <a:rPr lang="zh-CN" altLang="en-US"/>
              <a:t>天啊，要测ie6, ie8, ie9, chrome, firefox, opera, 360</a:t>
            </a:r>
          </a:p>
          <a:p>
            <a:r>
              <a:rPr lang="zh-CN" altLang="en-US"/>
              <a:t>天啊，我还有那么多测试用例没有跑呢。</a:t>
            </a:r>
          </a:p>
          <a:p>
            <a:r>
              <a:rPr lang="zh-CN" altLang="en-US"/>
              <a:t>天啊，测试需求又变更了，之前写的用例没用了。</a:t>
            </a:r>
          </a:p>
          <a:p>
            <a:r>
              <a:rPr lang="zh-CN" altLang="en-US"/>
              <a:t>天啊，我一个人对付5个开发......</a:t>
            </a:r>
          </a:p>
          <a:p>
            <a:r>
              <a:rPr lang="zh-CN" altLang="en-US"/>
              <a:t>天啊，线上又出bug了，又要挨训了。</a:t>
            </a:r>
          </a:p>
          <a:p>
            <a:r>
              <a:rPr lang="zh-CN" altLang="en-US"/>
              <a:t>天啊，我还要负责过程改进，还要监督流程。</a:t>
            </a:r>
          </a:p>
          <a:p>
            <a:r>
              <a:rPr lang="zh-CN" altLang="en-US"/>
              <a:t>......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9BF32D-0F8C-4C46-8101-19F5710FA387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悲催的，纠结的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071D0E-6B5A-43EC-88EC-E3CF964638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项目经理</a:t>
            </a:r>
          </a:p>
          <a:p>
            <a:r>
              <a:rPr lang="zh-CN" altLang="en-US"/>
              <a:t>开发人员</a:t>
            </a:r>
          </a:p>
          <a:p>
            <a:r>
              <a:rPr lang="zh-CN" altLang="en-US"/>
              <a:t>测试人员</a:t>
            </a:r>
          </a:p>
          <a:p>
            <a:r>
              <a:rPr lang="zh-CN" altLang="en-US"/>
              <a:t>产品经理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E59F7E0-7C62-4CD9-BFFF-2DDE87A7752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一切都源自于混乱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37333A9-9B5E-42E3-A324-F1B1193EE7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84175" y="1412875"/>
            <a:ext cx="8229600" cy="4800600"/>
          </a:xfrm>
        </p:spPr>
        <p:txBody>
          <a:bodyPr/>
          <a:lstStyle/>
          <a:p>
            <a:r>
              <a:rPr lang="zh-CN" altLang="en-US" sz="2000"/>
              <a:t>混乱的战略</a:t>
            </a:r>
          </a:p>
          <a:p>
            <a:r>
              <a:rPr lang="zh-CN" altLang="en-US" sz="2000"/>
              <a:t>混乱的组织结构</a:t>
            </a:r>
          </a:p>
          <a:p>
            <a:r>
              <a:rPr lang="zh-CN" altLang="en-US" sz="2000"/>
              <a:t>混乱的产品和需求</a:t>
            </a:r>
          </a:p>
          <a:p>
            <a:r>
              <a:rPr lang="zh-CN" altLang="en-US" sz="2000"/>
              <a:t>混乱的项目流程</a:t>
            </a:r>
          </a:p>
          <a:p>
            <a:r>
              <a:rPr lang="zh-CN" altLang="en-US" sz="2000"/>
              <a:t>混乱的代码</a:t>
            </a:r>
          </a:p>
          <a:p>
            <a:r>
              <a:rPr lang="zh-CN" altLang="en-US" sz="2000"/>
              <a:t>混乱的程序结构</a:t>
            </a:r>
          </a:p>
          <a:p>
            <a:r>
              <a:rPr lang="zh-CN" altLang="en-US" sz="2000"/>
              <a:t>混乱的测试</a:t>
            </a:r>
          </a:p>
          <a:p>
            <a:r>
              <a:rPr lang="zh-CN" altLang="en-US" sz="2000"/>
              <a:t>混乱的产品</a:t>
            </a:r>
          </a:p>
          <a:p>
            <a:r>
              <a:rPr lang="zh-CN" altLang="en-US" sz="2000"/>
              <a:t>混乱的客户</a:t>
            </a:r>
          </a:p>
          <a:p>
            <a:r>
              <a:rPr lang="zh-CN" altLang="en-US" sz="2000"/>
              <a:t>混乱的时代</a:t>
            </a:r>
          </a:p>
          <a:p>
            <a:r>
              <a:rPr lang="zh-CN" altLang="en-US" sz="2000"/>
              <a:t>混乱的地球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157255201</TotalTime>
  <Pages>0</Pages>
  <Words>1596</Words>
  <Characters>0</Characters>
  <Application>Microsoft Office PowerPoint</Application>
  <DocSecurity>0</DocSecurity>
  <PresentationFormat>全屏显示(4:3)</PresentationFormat>
  <Lines>0</Lines>
  <Paragraphs>175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97" baseType="lpstr">
      <vt:lpstr>Arial</vt:lpstr>
      <vt:lpstr>宋体</vt:lpstr>
      <vt:lpstr>Wingdings</vt:lpstr>
      <vt:lpstr>Arial Black</vt:lpstr>
      <vt:lpstr>黑体</vt:lpstr>
      <vt:lpstr>Arial Rounded MT Bold</vt:lpstr>
      <vt:lpstr>Times New Roman</vt:lpstr>
      <vt:lpstr>华文行楷</vt:lpstr>
      <vt:lpstr>隶书</vt:lpstr>
      <vt:lpstr>楷体_GB2312</vt:lpstr>
      <vt:lpstr>Calibri</vt:lpstr>
      <vt:lpstr>微软雅黑</vt:lpstr>
      <vt:lpstr>BatangChe</vt:lpstr>
      <vt:lpstr>Courier New</vt:lpstr>
      <vt:lpstr>华文细黑</vt:lpstr>
      <vt:lpstr>MS UI Gothic</vt:lpstr>
      <vt:lpstr>Verdana</vt:lpstr>
      <vt:lpstr>Gulim</vt:lpstr>
      <vt:lpstr>Latha</vt:lpstr>
      <vt:lpstr>Arial Unicode MS</vt:lpstr>
      <vt:lpstr>Malgun Gothic</vt:lpstr>
      <vt:lpstr>HY헤드라인M</vt:lpstr>
      <vt:lpstr>Britannic Bold</vt:lpstr>
      <vt:lpstr>华文隶书</vt:lpstr>
      <vt:lpstr>Tahoma</vt:lpstr>
      <vt:lpstr>Batang</vt:lpstr>
      <vt:lpstr>超世纪粗印篆</vt:lpstr>
      <vt:lpstr>MingLiU</vt:lpstr>
      <vt:lpstr>方正粗倩简体</vt:lpstr>
      <vt:lpstr>方正综艺简体</vt:lpstr>
      <vt:lpstr>HY견고딕</vt:lpstr>
      <vt:lpstr>가는으뜸체</vt:lpstr>
      <vt:lpstr>GulimChe</vt:lpstr>
      <vt:lpstr>견고딕</vt:lpstr>
      <vt:lpstr>Symbol</vt:lpstr>
      <vt:lpstr>Futura Bk</vt:lpstr>
      <vt:lpstr>Monotype Sorts</vt:lpstr>
      <vt:lpstr>Gautami</vt:lpstr>
      <vt:lpstr>Borg 9</vt:lpstr>
      <vt:lpstr>Adobe 明體 Std L</vt:lpstr>
      <vt:lpstr>Adobe Myungjo Std M</vt:lpstr>
      <vt:lpstr>Cooper Black</vt:lpstr>
      <vt:lpstr>Wingdings 2</vt:lpstr>
      <vt:lpstr>Arial Narrow</vt:lpstr>
      <vt:lpstr>MS Mincho</vt:lpstr>
      <vt:lpstr>ArialS</vt:lpstr>
      <vt:lpstr>Dotum</vt:lpstr>
      <vt:lpstr>MS Gothic</vt:lpstr>
      <vt:lpstr>Gill Sans</vt:lpstr>
      <vt:lpstr>ヒラギノ角ゴ Pro W3</vt:lpstr>
      <vt:lpstr>Lucida Grande</vt:lpstr>
      <vt:lpstr>Chalkboard</vt:lpstr>
      <vt:lpstr>Comic Sans MS</vt:lpstr>
      <vt:lpstr>Consolas</vt:lpstr>
      <vt:lpstr>Windings</vt:lpstr>
      <vt:lpstr>演示设计</vt:lpstr>
      <vt:lpstr>演示设计</vt:lpstr>
      <vt:lpstr>演示设计</vt:lpstr>
      <vt:lpstr> 拒绝混乱，回归有序 --使用禅道进行敏捷项目管理</vt:lpstr>
      <vt:lpstr>自我介绍</vt:lpstr>
      <vt:lpstr>让我们来看一下有趣的事情......</vt:lpstr>
      <vt:lpstr>作为项目经理，您是否有如下的感觉？</vt:lpstr>
      <vt:lpstr>作为研发人员，您是否有如下感觉呢？</vt:lpstr>
      <vt:lpstr>作为产品经理，您是否有如下感觉？</vt:lpstr>
      <vt:lpstr>作为测试，您是否有如下感觉呢？</vt:lpstr>
      <vt:lpstr>悲催的，纠结的</vt:lpstr>
      <vt:lpstr>一切都源自于混乱</vt:lpstr>
      <vt:lpstr>让我们来看下敏捷是如何在混乱中建立秩序的...</vt:lpstr>
      <vt:lpstr>将庞杂的产品细分成若干小型版本(产品)</vt:lpstr>
      <vt:lpstr>精简金字塔式管理，实现自我管理团队(团队)</vt:lpstr>
      <vt:lpstr>形成节奏，节奏产生效率(周期)</vt:lpstr>
      <vt:lpstr>持续改进研发过程和实践(过程)</vt:lpstr>
      <vt:lpstr>和客户沟通合作(客户)</vt:lpstr>
      <vt:lpstr>简言之，分之而后治之</vt:lpstr>
      <vt:lpstr>敏捷实施需要很多元素，禅道的定位是工具支撑。</vt:lpstr>
      <vt:lpstr>关于禅道</vt:lpstr>
      <vt:lpstr>让我们来看下禅道是如何支持敏捷项目管理的...</vt:lpstr>
      <vt:lpstr>禅道软件的核心流程</vt:lpstr>
      <vt:lpstr>维护产品和需求</vt:lpstr>
      <vt:lpstr>项目中关联需求</vt:lpstr>
      <vt:lpstr>分解任务</vt:lpstr>
      <vt:lpstr>进行测试</vt:lpstr>
      <vt:lpstr>细分需求、任务、缺陷，形成三权分立</vt:lpstr>
      <vt:lpstr>上述是禅道的核心流程，让我们看下其他的概念</vt:lpstr>
      <vt:lpstr>产品计划、发布、路线图管理</vt:lpstr>
      <vt:lpstr>通过燃尽图来了解项目进度</vt:lpstr>
      <vt:lpstr>项目中的版本和测试管理管理</vt:lpstr>
      <vt:lpstr>基本的文档管理</vt:lpstr>
      <vt:lpstr>通过动态功能了解产品、项目和个人的情况</vt:lpstr>
      <vt:lpstr>我的地盘我做主</vt:lpstr>
      <vt:lpstr>集成subverion</vt:lpstr>
      <vt:lpstr>信息的自由流动，避免人工跟踪的混乱</vt:lpstr>
      <vt:lpstr>禅道将事情汇总到一个平台，便于跟踪和管理</vt:lpstr>
      <vt:lpstr>信息的公开和透明，让事情有序，提升信任和效率。</vt:lpstr>
      <vt:lpstr>敏捷不是银弹，禅道也不是银弹，任重而道远......</vt:lpstr>
      <vt:lpstr>问题？</vt:lpstr>
      <vt:lpstr>相关链接：</vt:lpstr>
    </vt:vector>
  </TitlesOfParts>
  <Manager/>
  <Company>易软开源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拒绝混乱，回归有序 --使用禅道进行敏捷项目管理</dc:title>
  <dc:subject/>
  <dc:creator>王春生</dc:creator>
  <cp:keywords/>
  <dc:description/>
  <cp:lastModifiedBy>才杰 薛</cp:lastModifiedBy>
  <cp:revision>1</cp:revision>
  <cp:lastPrinted>1899-12-30T00:00:00Z</cp:lastPrinted>
  <dcterms:created xsi:type="dcterms:W3CDTF">2011-02-22T19:59:30Z</dcterms:created>
  <dcterms:modified xsi:type="dcterms:W3CDTF">2019-01-24T08:17:30Z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