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4" r:id="rId2"/>
  </p:sldMasterIdLst>
  <p:notesMasterIdLst>
    <p:notesMasterId r:id="rId35"/>
  </p:notesMasterIdLst>
  <p:sldIdLst>
    <p:sldId id="291" r:id="rId3"/>
    <p:sldId id="410" r:id="rId4"/>
    <p:sldId id="405" r:id="rId5"/>
    <p:sldId id="407" r:id="rId6"/>
    <p:sldId id="408" r:id="rId7"/>
    <p:sldId id="400" r:id="rId8"/>
    <p:sldId id="409" r:id="rId9"/>
    <p:sldId id="411" r:id="rId10"/>
    <p:sldId id="412" r:id="rId11"/>
    <p:sldId id="413" r:id="rId12"/>
    <p:sldId id="414" r:id="rId13"/>
    <p:sldId id="415" r:id="rId14"/>
    <p:sldId id="416" r:id="rId15"/>
    <p:sldId id="401" r:id="rId16"/>
    <p:sldId id="419" r:id="rId17"/>
    <p:sldId id="420" r:id="rId18"/>
    <p:sldId id="421" r:id="rId19"/>
    <p:sldId id="402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31" r:id="rId28"/>
    <p:sldId id="403" r:id="rId29"/>
    <p:sldId id="429" r:id="rId30"/>
    <p:sldId id="430" r:id="rId31"/>
    <p:sldId id="432" r:id="rId32"/>
    <p:sldId id="433" r:id="rId33"/>
    <p:sldId id="43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4">
          <p15:clr>
            <a:srgbClr val="A4A3A4"/>
          </p15:clr>
        </p15:guide>
        <p15:guide id="2" pos="2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52" y="90"/>
      </p:cViewPr>
      <p:guideLst>
        <p:guide orient="horz" pos="2134"/>
        <p:guide pos="28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293BC3-B734-429E-BD13-6B77676CFF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25392CD-BC9E-4285-856D-CD6F7B8F701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CD55D567-10B6-4EB5-99B6-E66545500BC5}"/>
              </a:ext>
            </a:extLst>
          </p:cNvPr>
          <p:cNvSpPr>
            <a:spLocks noGrp="1" noRo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663FF54-CC4A-4C4C-993E-981CA52D6D78}"/>
              </a:ext>
            </a:extLst>
          </p:cNvPr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2F07ABB-F60B-4F6A-A718-6D75F3CDCAE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241EB15-E65E-4C3A-92E8-1FB24C128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A77B31-037F-4269-9853-795CF81B098E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5202F773-E888-4922-9528-0F0FC44716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B39DDB-0473-44D2-A66C-9EB754C7F5F2}"/>
              </a:ext>
            </a:extLst>
          </p:cNvPr>
          <p:cNvSpPr>
            <a:spLocks noChangeArrowheads="1"/>
          </p:cNvSpPr>
          <p:nvPr>
            <p:ph type="ctrTitle"/>
          </p:nvPr>
        </p:nvSpPr>
        <p:spPr>
          <a:xfrm>
            <a:off x="685800" y="4602163"/>
            <a:ext cx="7772400" cy="892175"/>
          </a:xfrm>
        </p:spPr>
        <p:txBody>
          <a:bodyPr/>
          <a:lstStyle>
            <a:lvl1pPr algn="ct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9FA1225-0A76-4E05-B951-9B8CA963BC2E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1379538" y="5559425"/>
            <a:ext cx="6400800" cy="53657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3D39039-7742-4E42-8EE9-8055600D4140}"/>
              </a:ext>
            </a:extLst>
          </p:cNvPr>
          <p:cNvSpPr>
            <a:spLocks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5E1A381-964F-4B23-A887-41EA55F86CAC}"/>
              </a:ext>
            </a:extLst>
          </p:cNvPr>
          <p:cNvSpPr>
            <a:spLocks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DC9386-AE82-49AD-9467-A980AD00AF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ldLvl="0" autoUpdateAnimBg="0"/>
      <p:bldP spid="2052" grpId="0" build="p" autoUpdateAnimBg="0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24911D-9751-4DEC-AF15-055BCDFF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A82A23-F7BE-4DB2-B612-D2425ED85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29526B-0684-446C-8DC6-48D13389A7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95D1AF5-820B-49D0-A7C0-430D5B676C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21D7C4-DE88-44F9-B2AF-CB5DF542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6D570-81CC-4B50-874D-4B9668A6D1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459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3984707-4A0A-4041-BFCF-F26878C5B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E82771-D9D3-4166-9704-485ABE20E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D431E2-0A02-47C3-B660-D72F3C7930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BF54A-C3F2-40AF-A6B4-BF87FC608F7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D17AB6-D93F-4A1B-9E1D-B61E9636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74BAE-5C07-4F3E-B3C9-299D6EFF93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277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E0B19DC7-83E9-4C65-BEC8-82408880E0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D9E6AB-73A2-4817-B4A1-A575CE0D401A}"/>
              </a:ext>
            </a:extLst>
          </p:cNvPr>
          <p:cNvSpPr>
            <a:spLocks noChangeArrowheads="1"/>
          </p:cNvSpPr>
          <p:nvPr>
            <p:ph type="ctrTitle"/>
          </p:nvPr>
        </p:nvSpPr>
        <p:spPr>
          <a:xfrm>
            <a:off x="685800" y="4602163"/>
            <a:ext cx="7772400" cy="892175"/>
          </a:xfrm>
        </p:spPr>
        <p:txBody>
          <a:bodyPr/>
          <a:lstStyle>
            <a:lvl1pPr algn="ctr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6B495C7-FF49-4BE9-8CB5-74EFF02D99D9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1379538" y="5559425"/>
            <a:ext cx="6400800" cy="53657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C19FBC9-BE17-4E0B-81DD-0AB3D0D8EE53}"/>
              </a:ext>
            </a:extLst>
          </p:cNvPr>
          <p:cNvSpPr>
            <a:spLocks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0FD1A10-D0F9-437D-8F93-AAC6F7E3DA15}"/>
              </a:ext>
            </a:extLst>
          </p:cNvPr>
          <p:cNvSpPr>
            <a:spLocks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99EAE1-1642-46BF-8135-57869E956C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utoUpdateAnimBg="0"/>
      <p:bldP spid="4100" grpId="0" build="p" autoUpdateAnimBg="0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6E5F05-1BC8-4CBA-BC4B-36B97253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5917D9-A022-45D2-911A-5D5E2F91D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51A8EEB-B129-435A-BF9E-80C6949352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1224B2-6054-408C-8593-16F0E0D31F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27962D-3722-4414-8075-7D6C6B2A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98C7B-50DE-4A5C-B60F-019205BB94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43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9B2C99-2AE4-4D58-9259-B8646BC0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7AAFB0-A278-4C0C-BCAE-68350984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82F1D7B-8C06-4F2F-AF92-E8BF71F4A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B9A7F1-DE01-4E59-BF4C-334D43FE1B7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7B4E65-229A-4AA2-9BED-4ADD6755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754EF-A570-4BD7-9095-57C186E5CB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9687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5867BB-6C2D-4F60-BB8B-7917EAE3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76759-DA1F-4EA6-98C0-578AB0A82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943FA8-9FEC-4BDD-A8E1-F530EC4D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3C357D-59AC-4CA6-A487-9C4F7D9860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4FE608F-CE5A-4DD4-BA3B-2C8A1C8EBC0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E97EBE-9D92-4E91-822A-1FBC34D8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200A7-0B8D-4FEB-BCC2-611954658C3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7662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8BECF5-D143-44AC-9A1A-91E7D2C53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9F9410-0E3D-4823-910A-1A80BF5BD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D89CC4-12A1-4F44-999D-210C955E5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FFF76E0-1A5F-41A5-8495-84CBF5251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66F1E45-7882-478D-954B-BE1F81F07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2B7C2183-9174-49EC-AE0D-F24119789C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BBFDCC2F-6159-447D-B134-300945D5AD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2A1E9C-5FC6-4AE8-A037-E9839489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7B58B-FFD8-46E2-B583-8CFB1F353E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653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9CAE19-2186-4F1D-BD4A-E2B7CB11D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01DD088-70B8-4EFF-889D-07AA4BC9AE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E98F29-0141-499C-A2AA-CEC3A4A7AB7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2C7B476-4EB0-4447-AC90-90466B5C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154DE-671E-4340-9A13-751687A5B3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738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23E1A15A-04B4-4A4D-8BE6-E638BC1CB3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17E08A6-59CF-4863-BD39-A5254612DE1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78EB37-900A-462C-A512-D7C69D69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E9976-95E3-4707-84B2-564054E95C9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3797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5E4E23-2005-4800-B570-A757F2F9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CFBDA-B55C-49FA-806F-E6150531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861D5E5-BD82-4E33-A6AC-C5215A6A8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8A9327-91E0-47DF-99F5-F0E548229F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2919DFF-E6D5-4DAB-822E-149D8748A9A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3C40C9-D2A0-4D72-A826-F797D0A7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36D94-03C3-493E-8FDC-8925D7AB98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62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3D269C-A7C1-40B1-B273-B1F69A34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93D9A1-DE85-464E-9453-1069F1776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B63ED4E-F241-4F49-BAEF-57A83501E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8114AC-A342-456A-BA9C-04C0147C2A7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E5F1B4-FE9F-4ED4-A328-44BEAE58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07E23-D7A0-4856-AC63-2E3589CAB8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303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39A5C2-9C96-4CFC-8E83-5445F5EA7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C39FAA6-DD64-42AE-8393-1933ECAE0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C0D28A-753B-4E07-95B6-A3FE3A53D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FEDD5-E4AE-45B9-9B20-9925B16306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B6A8C39-F021-42BF-8C63-20BEF45E61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F5623BD-C96C-4C4A-9106-8FFF24FB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9A55A-77B0-405A-8D46-3848E3A838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7250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EA4E5A-6E53-4BFE-9FFF-2427EB89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7F6D4E-DDCA-4033-98DF-9C81D1F7A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30D9EE5-B66D-4EB7-8266-B73E7495AC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8EBDA2-64FF-44A9-856C-74F38809BA4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276AED-8F5E-462E-A4DE-4030D715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9AFEB-DE54-46CE-8325-926B963CDE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338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F945AA5-7FFC-4D20-8702-C46BE816B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21ED1F-14F3-4F6F-8F53-D66F55943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2CEDC47-C70D-4881-8353-27134010F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CEF69-E6B7-41EF-8B2D-E3DEE4FDBF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75CBC4-FE53-4BDC-9BEA-9DDFEE24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76C81-52B3-4E2D-BED2-10E05D6B7B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07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69CB2A-D1D4-4042-ACCF-52C3A76D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A05CDD-53C8-4B91-BEBF-1AFBD236C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AD61E62-63E5-4639-B365-079F46432B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A5B0DC-528F-4BAF-BA08-0A9ABCE775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E4A7C9-0FA1-452C-A452-B516E8D5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626C2-E82B-4FA6-B98E-3E66A13E31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39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77C27-0370-4949-BCC2-7CC756E9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A2DF9B-35FE-4F95-87F9-566F968D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740ABB-1009-48AB-A7E6-BE160F3EE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883F91-CD97-4CF7-8DE7-41A4EA366B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61255D6-92ED-4BFB-9699-4C835F3B2D3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6E8087-AA94-4B07-9F1C-37977725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A77B-F0FA-46D4-98A9-45A031CCDB3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045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320FB5-1D33-4401-A977-F6909FCA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E28B22-AD55-40E6-9452-86CA8631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2F5997E-AB24-48F7-BB57-340137A46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9549733-DEDD-448D-A746-0C6D4517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9F7BA5F-20B7-49C0-BB3F-7E207F2CF9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AFA9CE16-98B6-486D-BEBF-6544C1D1E2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9B44117-A53F-4B51-BDF9-5C6514BC4B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4184504-F262-422D-81DE-5951343C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19234-39BA-492C-80DE-6E6DCBC60B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601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F03DA0-7D75-4046-A8EE-FF65B0A1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1843AEC-229E-485A-ABEA-A40E0CE3C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A45338-DEF5-477E-9AD7-8AE9688664E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D27CF72-63D8-46E1-A247-2E44D70E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1D1B-9FB6-49F4-BE74-FCFF9BBBB3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94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D5C61509-51DB-415B-8297-EAE4F62AF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50321C-CB27-4AA8-A154-E63D63EEA7D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5EBFE2-7617-4C15-A19E-FA4BDABF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1E3B8-8278-44F1-9D11-0F0E288B6B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64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F98409-7FE8-4688-8DBE-D4F6DBE69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06D21-36BD-4FB2-B467-F3F2BA2B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DA1DF7-20DA-476D-BB19-4633F1147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9BBBCB-3B7F-4059-9444-9BE1953E62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A075270-F9A8-49AB-B2B7-9D6B01DDAA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895A68-A70A-41A0-8037-8E99DE34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A565F-2E18-4583-A28C-9212BC0F03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11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63F91F-1509-478D-9F50-C72E0023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141736C-18B0-4814-AE5C-7E195565A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00063E-4497-4740-B026-714C2047C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DD678C-624D-4B38-9E4F-73C5313A6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BD76BAF-E164-4C40-84DA-9AFE7FA289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18367F-6ECC-4BA5-AA7E-061C8227D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1FC9-A764-4B4D-B4E7-1AAB6A1370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25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>
            <a:extLst>
              <a:ext uri="{FF2B5EF4-FFF2-40B4-BE49-F238E27FC236}">
                <a16:creationId xmlns:a16="http://schemas.microsoft.com/office/drawing/2014/main" id="{F055FBA6-C947-4475-8379-16D59CA255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AAE248-97ED-4343-AAAF-4F4E352F5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6365875"/>
            <a:ext cx="1343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en-US" sz="1000">
                <a:cs typeface="Arial" panose="020B0604020202020204" pitchFamily="34" charset="0"/>
              </a:rPr>
              <a:t>Page </a:t>
            </a:r>
            <a:r>
              <a:rPr lang="de-DE" altLang="en-US" sz="1000">
                <a:cs typeface="Arial" panose="020B0604020202020204" pitchFamily="34" charset="0"/>
                <a:sym typeface="Wingdings" panose="05000000000000000000" pitchFamily="2" charset="2"/>
              </a:rPr>
              <a:t></a:t>
            </a:r>
            <a:r>
              <a:rPr lang="de-DE" altLang="en-US" sz="1000">
                <a:cs typeface="Arial" panose="020B0604020202020204" pitchFamily="34" charset="0"/>
              </a:rPr>
              <a:t> </a:t>
            </a:r>
            <a:fld id="{BEA93E13-C8F9-4DF6-8C16-E0EADF605FBC}" type="slidenum">
              <a:rPr lang="de-DE" altLang="en-US" sz="1000">
                <a:cs typeface="Arial" panose="020B0604020202020204" pitchFamily="34" charset="0"/>
              </a:rPr>
              <a:pPr/>
              <a:t>‹#›</a:t>
            </a:fld>
            <a:endParaRPr lang="de-DE" altLang="en-US" sz="1000">
              <a:cs typeface="Arial" panose="020B060402020202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E4E8452-7C58-42AD-A92C-D36D298E94B3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32C4E3-5DFA-4E17-BE8D-523279F48AD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BBF3BB-50CD-4765-8E36-C6A4198CED9C}"/>
              </a:ext>
            </a:extLst>
          </p:cNvPr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4C528E1-9923-4ECA-971A-37BB7F8825C2}"/>
              </a:ext>
            </a:extLst>
          </p:cNvPr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3D8FC7AB-C420-4BB2-93B6-5CF55EEBE4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ldLvl="0" autoUpdateAnimBg="0"/>
      <p:bldP spid="1029" grpId="0" build="p" autoUpdateAnimBg="0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80975" indent="-180975" algn="l" rtl="0" fontAlgn="base">
        <a:spcBef>
          <a:spcPct val="0"/>
        </a:spcBef>
        <a:spcAft>
          <a:spcPct val="4000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0"/>
        </a:spcBef>
        <a:spcAft>
          <a:spcPct val="4000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725" indent="-274638" algn="l" rtl="0" fontAlgn="base">
        <a:spcBef>
          <a:spcPct val="0"/>
        </a:spcBef>
        <a:spcAft>
          <a:spcPct val="40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65113" algn="l" rtl="0" fontAlgn="base">
        <a:spcBef>
          <a:spcPct val="0"/>
        </a:spcBef>
        <a:spcAft>
          <a:spcPct val="4000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265113" algn="l" rtl="0" fontAlgn="base">
        <a:spcBef>
          <a:spcPct val="0"/>
        </a:spcBef>
        <a:spcAft>
          <a:spcPct val="4000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08E7347A-BA3F-41B4-AEFD-B4854293C0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596BE9-CC9E-4233-9D18-1E6E2EEA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" y="6365875"/>
            <a:ext cx="13430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en-US" sz="1000">
                <a:cs typeface="Arial" panose="020B0604020202020204" pitchFamily="34" charset="0"/>
              </a:rPr>
              <a:t>Page </a:t>
            </a:r>
            <a:r>
              <a:rPr lang="de-DE" altLang="en-US" sz="1000">
                <a:cs typeface="Arial" panose="020B0604020202020204" pitchFamily="34" charset="0"/>
                <a:sym typeface="Wingdings" panose="05000000000000000000" pitchFamily="2" charset="2"/>
              </a:rPr>
              <a:t></a:t>
            </a:r>
            <a:r>
              <a:rPr lang="de-DE" altLang="en-US" sz="1000">
                <a:cs typeface="Arial" panose="020B0604020202020204" pitchFamily="34" charset="0"/>
              </a:rPr>
              <a:t> </a:t>
            </a:r>
            <a:fld id="{239D9502-4C04-419A-8C69-A4C3C292794C}" type="slidenum">
              <a:rPr lang="de-DE" altLang="en-US" sz="1000">
                <a:cs typeface="Arial" panose="020B0604020202020204" pitchFamily="34" charset="0"/>
              </a:rPr>
              <a:pPr/>
              <a:t>‹#›</a:t>
            </a:fld>
            <a:endParaRPr lang="de-DE" altLang="en-US" sz="1000">
              <a:cs typeface="Arial" panose="020B0604020202020204" pitchFamily="34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790E7C2-28D0-4157-8B8E-FB225697CE12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8798DA8-0788-4AFC-A4DE-72B5F7C5CB8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A143FD1-D9C5-4595-914C-88E12F9DF454}"/>
              </a:ext>
            </a:extLst>
          </p:cNvPr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18A5515-D8B2-4B9D-B0BE-55D0A3CC86DE}"/>
              </a:ext>
            </a:extLst>
          </p:cNvPr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CC47813F-50CC-4568-A629-CA763ED002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ldLvl="0" autoUpdateAnimBg="0"/>
      <p:bldP spid="3077" grpId="0" build="p" autoUpdateAnimBg="0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07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80975" indent="-180975" algn="l" rtl="0" fontAlgn="base">
        <a:spcBef>
          <a:spcPct val="0"/>
        </a:spcBef>
        <a:spcAft>
          <a:spcPct val="4000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0"/>
        </a:spcBef>
        <a:spcAft>
          <a:spcPct val="4000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0725" indent="-274638" algn="l" rtl="0" fontAlgn="base">
        <a:spcBef>
          <a:spcPct val="0"/>
        </a:spcBef>
        <a:spcAft>
          <a:spcPct val="4000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65113" algn="l" rtl="0" fontAlgn="base">
        <a:spcBef>
          <a:spcPct val="0"/>
        </a:spcBef>
        <a:spcAft>
          <a:spcPct val="4000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265113" algn="l" rtl="0" fontAlgn="base">
        <a:spcBef>
          <a:spcPct val="0"/>
        </a:spcBef>
        <a:spcAft>
          <a:spcPct val="4000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618DF87-1418-43C8-8BE7-0B8DED24519E}"/>
              </a:ext>
            </a:extLst>
          </p:cNvPr>
          <p:cNvSpPr>
            <a:spLocks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如何实施scrum及常见问题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A8A410-4A35-41CC-832E-8B1BD9C8BC21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1379538" y="5559425"/>
            <a:ext cx="6400800" cy="86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/>
              <a:t>青岛易软天创网络科技有限公司</a:t>
            </a:r>
          </a:p>
          <a:p>
            <a:pPr>
              <a:lnSpc>
                <a:spcPct val="80000"/>
              </a:lnSpc>
            </a:pPr>
            <a:r>
              <a:rPr lang="zh-CN" altLang="en-US"/>
              <a:t>2012/4/14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0EC846-96BD-480C-AB66-0E2A1A20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CEBB-9DEC-43A1-BD43-E544C3883B72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DA45230-23CC-41AC-ACB6-323612C6971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如何规定用户故事的优先级？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786B436-0F65-4C55-A047-1CA03A227A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根据需求的价值和投入来估算ROI，投入产出比。</a:t>
            </a:r>
          </a:p>
          <a:p>
            <a:r>
              <a:rPr lang="zh-CN" altLang="en-US"/>
              <a:t>有的需求价值很高，但开发团队实现起来非常难，也是不行的。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7C23EF-F300-4B6A-B708-F7279DDE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1FB3-BC47-4675-B46E-271EEE893158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34222CD-C4F1-4760-ADF1-6504AC513153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scrum杀手：向迭代中添加需求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0C8ED7-232D-47B4-8CB6-20E68316E46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某天，大老板说，我们要做个什么东东。</a:t>
            </a:r>
          </a:p>
          <a:p>
            <a:r>
              <a:rPr lang="zh-CN" altLang="en-US"/>
              <a:t>产品经理就找项目经理(scrum master)，说，老板说了，要做个什么事情。项目经理就把需求加上去了。</a:t>
            </a:r>
          </a:p>
          <a:p>
            <a:r>
              <a:rPr lang="zh-CN" altLang="en-US"/>
              <a:t>或者产品经理直接找到研发人员，偷偷摸摸的加上功能。</a:t>
            </a:r>
          </a:p>
          <a:p>
            <a:r>
              <a:rPr lang="zh-CN" altLang="en-US"/>
              <a:t>scrum master应勇敢的说, no, 请等待n周。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48E104-E4E5-498E-8CCE-9255FA98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007A-53F4-4CA2-895F-2BC773B38974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1C116E5-8654-4FDB-9CA2-C908C7B3D816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没有定义user story完成的标准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7A50A5B-6DA2-462C-AD14-4C8588A202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也就是最重要的几个用例，要定义这个需求完成的标准是什么。</a:t>
            </a:r>
          </a:p>
          <a:p>
            <a:r>
              <a:rPr lang="zh-CN" altLang="en-US"/>
              <a:t>比如一个用户登录功能，其完成的标准：</a:t>
            </a:r>
          </a:p>
          <a:p>
            <a:pPr lvl="1"/>
            <a:r>
              <a:rPr lang="zh-CN" altLang="en-US"/>
              <a:t>输入正常的用户名和密码，应当能够登录系统。 </a:t>
            </a:r>
          </a:p>
          <a:p>
            <a:pPr lvl="1"/>
            <a:r>
              <a:rPr lang="zh-CN" altLang="en-US"/>
              <a:t>输入错误的用户名和密码，应当提示登录错误。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EAAC2E-82F6-461F-9519-C1B3554C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B200-6DF1-463C-BE13-C0CBC6DFB594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9C2B35A-4A41-485C-8DE0-26B7D3290B9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不参与研发过程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ADFD83-BAE4-4C06-B2E4-2102FBC55C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不参与研发过程，和开发团队有对立情况。</a:t>
            </a:r>
          </a:p>
          <a:p>
            <a:r>
              <a:rPr lang="zh-CN" altLang="en-US"/>
              <a:t>应当及时和开发团队进行沟通和交流，随时发现问题，随时解决。</a:t>
            </a:r>
          </a:p>
          <a:p>
            <a:r>
              <a:rPr lang="zh-CN" altLang="en-US"/>
              <a:t>可以考虑完成某一个功能之后，就立马验证。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F24272-7E5C-474E-A312-A3D45EEA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3C82-9D47-4E92-90C1-23B40C8D3298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E01AD83-0AFC-478B-A1F3-7ED854384CC2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项目经理相关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6A902A9-8914-4477-B309-0CF25AC1872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从管理者转为服务者</a:t>
            </a:r>
          </a:p>
          <a:p>
            <a:r>
              <a:rPr lang="zh-CN" altLang="en-US"/>
              <a:t>关于考核</a:t>
            </a:r>
          </a:p>
          <a:p>
            <a:r>
              <a:rPr lang="zh-CN" altLang="en-US"/>
              <a:t>后续如何发展？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115847-E841-495F-81AF-C8A84358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EB915-2A92-492E-93BB-F9146351AA19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7272DC6-1E4F-43C4-9E37-3BE55CD00C98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从管理者转为服务者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315ABFC-2A1A-49C8-BF92-7589C95894B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从原来的管理者转变为服务者</a:t>
            </a:r>
          </a:p>
          <a:p>
            <a:r>
              <a:rPr lang="zh-CN" altLang="en-US"/>
              <a:t>心态的调整</a:t>
            </a:r>
          </a:p>
          <a:p>
            <a:r>
              <a:rPr lang="zh-CN" altLang="en-US"/>
              <a:t>从事必躬亲改为放权</a:t>
            </a:r>
          </a:p>
          <a:p>
            <a:r>
              <a:rPr lang="zh-CN" altLang="en-US"/>
              <a:t>放手让团队去做，允许团队犯错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C6CA2B-57A6-476F-9716-974CAC25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8913-E08A-44E6-890E-96333FDBB1EA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2BB2966-EC86-4375-B34C-5451D24A2962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如何考核员工？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14EFD6A-1CA8-4F62-BA9E-94D73A4E71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敏捷开发团队更是一个整体。</a:t>
            </a:r>
          </a:p>
          <a:p>
            <a:r>
              <a:rPr lang="zh-CN" altLang="en-US"/>
              <a:t>共进共退，荣誉与共</a:t>
            </a:r>
          </a:p>
          <a:p>
            <a:r>
              <a:rPr lang="zh-CN" altLang="en-US"/>
              <a:t>团队的集体考核</a:t>
            </a:r>
          </a:p>
          <a:p>
            <a:r>
              <a:rPr lang="zh-CN" altLang="en-US"/>
              <a:t>团队内部自己进行考核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CC9C03-CEFF-4874-A846-820CD46D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4BFA-DAF7-4EAA-8940-C3969562B837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479F9BD-37CA-4052-A4FB-3495EF5C2538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后续发展方向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68A6FD-8B74-487B-B410-74E7CFA2A09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scrum master 做到最成功的地方就是这个团队不再需要你了。</a:t>
            </a:r>
          </a:p>
          <a:p>
            <a:r>
              <a:rPr lang="zh-CN" altLang="en-US"/>
              <a:t>那么肯定有项目经理犯嘀咕了，那我怎么办啊。</a:t>
            </a:r>
          </a:p>
          <a:p>
            <a:r>
              <a:rPr lang="zh-CN" altLang="en-US"/>
              <a:t>可能的方向：</a:t>
            </a:r>
          </a:p>
          <a:p>
            <a:pPr lvl="1"/>
            <a:r>
              <a:rPr lang="zh-CN" altLang="en-US"/>
              <a:t>scum master trainer：培养更多的scrum master</a:t>
            </a:r>
          </a:p>
          <a:p>
            <a:pPr lvl="1"/>
            <a:r>
              <a:rPr lang="zh-CN" altLang="en-US"/>
              <a:t>带其他的团队</a:t>
            </a:r>
          </a:p>
          <a:p>
            <a:pPr lvl="1"/>
            <a:r>
              <a:rPr lang="zh-CN" altLang="en-US"/>
              <a:t>专向架构师</a:t>
            </a:r>
          </a:p>
          <a:p>
            <a:pPr lvl="1"/>
            <a:r>
              <a:rPr lang="zh-CN" altLang="en-US"/>
              <a:t>转向产品</a:t>
            </a:r>
          </a:p>
          <a:p>
            <a:pPr lvl="1"/>
            <a:r>
              <a:rPr lang="zh-CN" altLang="en-US"/>
              <a:t>转向开发团队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7F8CF55-A927-411A-A781-4BC3D936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0E9C-9CA5-4396-960A-F97F23779AA3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7B41FE9-9A4C-456D-B6A0-AE0CFA3ED24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开发团队相关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A47EECD-F1C0-47EB-8D85-F62402991DF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团队人数要适当</a:t>
            </a:r>
          </a:p>
          <a:p>
            <a:r>
              <a:rPr lang="zh-CN" altLang="en-US"/>
              <a:t>包含多种能力和角色</a:t>
            </a:r>
          </a:p>
          <a:p>
            <a:r>
              <a:rPr lang="zh-CN" altLang="en-US"/>
              <a:t>指派任务改为自由领取任务</a:t>
            </a:r>
          </a:p>
          <a:p>
            <a:r>
              <a:rPr lang="zh-CN" altLang="en-US"/>
              <a:t>每期项目改进一点</a:t>
            </a:r>
          </a:p>
          <a:p>
            <a:r>
              <a:rPr lang="zh-CN" altLang="en-US"/>
              <a:t>自我组织的团队</a:t>
            </a:r>
          </a:p>
          <a:p>
            <a:r>
              <a:rPr lang="zh-CN" altLang="en-US"/>
              <a:t>镀金行为</a:t>
            </a:r>
          </a:p>
          <a:p>
            <a:r>
              <a:rPr lang="zh-CN" altLang="en-US"/>
              <a:t>文档</a:t>
            </a:r>
          </a:p>
          <a:p>
            <a:r>
              <a:rPr lang="zh-CN" altLang="en-US"/>
              <a:t>忘记更新燃尽图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9038D9-345B-431C-87B6-9D259F9C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E0D2-743F-4A80-BBF2-86A1FB212F64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FA85F6F-8E58-499C-A25D-D3E378B8FD7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团队人数要适当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8CDE78E-F86F-45D7-A15B-BBE10E19D0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有的团队人数太多，每天早上开站立会议都要很长时间。</a:t>
            </a:r>
          </a:p>
          <a:p>
            <a:r>
              <a:rPr lang="zh-CN" altLang="en-US"/>
              <a:t>团队人数太少，无法完成大的功能突破。</a:t>
            </a:r>
          </a:p>
          <a:p>
            <a:r>
              <a:rPr lang="zh-CN" altLang="en-US"/>
              <a:t> 5-9人。</a:t>
            </a:r>
          </a:p>
          <a:p>
            <a:r>
              <a:rPr lang="zh-CN" altLang="en-US"/>
              <a:t>scrum master和product owner不是team成员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B7ABBA-FD0D-4C87-8FAB-C2BFCCE9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F13E7-62A0-4C16-8666-0329760518C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40AD701-4B14-428F-AE62-6A4FF75F7CE9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实施scrum几个阶段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58B7338-8123-40AA-A584-9432D94E05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第一阶段：严格按照scrum的流程进行。 </a:t>
            </a:r>
          </a:p>
          <a:p>
            <a:pPr lvl="1"/>
            <a:r>
              <a:rPr lang="zh-CN" altLang="en-US"/>
              <a:t>scrum已经是最简流程，不宜再进行删减。</a:t>
            </a:r>
          </a:p>
          <a:p>
            <a:pPr lvl="1"/>
            <a:r>
              <a:rPr lang="zh-CN" altLang="en-US"/>
              <a:t>学习一样东西很重要的就是初心，把原有的东西放下。 </a:t>
            </a:r>
          </a:p>
          <a:p>
            <a:pPr lvl="1"/>
            <a:r>
              <a:rPr lang="zh-CN" altLang="en-US"/>
              <a:t>组织结构层面的支持非常重要。</a:t>
            </a:r>
          </a:p>
          <a:p>
            <a:r>
              <a:rPr lang="zh-CN" altLang="en-US"/>
              <a:t>第二阶段：根据团队实际情况进行调整。</a:t>
            </a:r>
          </a:p>
          <a:p>
            <a:pPr lvl="1"/>
            <a:r>
              <a:rPr lang="zh-CN" altLang="en-US"/>
              <a:t>找到团队最佳的迭代周期。</a:t>
            </a:r>
          </a:p>
          <a:p>
            <a:pPr lvl="1"/>
            <a:r>
              <a:rPr lang="zh-CN" altLang="en-US"/>
              <a:t>找到团队最佳的开发实践。</a:t>
            </a:r>
          </a:p>
          <a:p>
            <a:pPr lvl="1"/>
            <a:r>
              <a:rPr lang="zh-CN" altLang="en-US"/>
              <a:t>建立产品的发布节奏。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1F9F23-3935-4347-AB23-F87CCEC4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1689-7DF2-423B-83BA-A8CF210E788F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2E1328F-6FEA-4B1A-A9AF-B7764411CEB9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包含多种能力和角色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6F36AE6-D1E6-41EC-B507-06419C6DD36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比如后台和前台</a:t>
            </a:r>
          </a:p>
          <a:p>
            <a:r>
              <a:rPr lang="zh-CN" altLang="en-US"/>
              <a:t>比如测试</a:t>
            </a:r>
          </a:p>
          <a:p>
            <a:r>
              <a:rPr lang="zh-CN" altLang="en-US"/>
              <a:t>比如DBA</a:t>
            </a:r>
          </a:p>
          <a:p>
            <a:r>
              <a:rPr lang="zh-CN" altLang="en-US"/>
              <a:t>完成本期迭代所需要的所有技能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C83066-676C-4769-83E8-0E449192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250E-8746-44EB-9C4A-4E641724242D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545FF1A-9A91-4C04-B494-93CE06145C76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将指派任务改为自由领取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83F3BCB-8881-4F55-A0BA-80930CC9816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传统项目管理中，都是项目经理分解任务，然后指派到人。</a:t>
            </a:r>
          </a:p>
          <a:p>
            <a:r>
              <a:rPr lang="zh-CN" altLang="en-US"/>
              <a:t>现在改为团队自主分解服务，自由领取任务。</a:t>
            </a:r>
          </a:p>
          <a:p>
            <a:r>
              <a:rPr lang="zh-CN" altLang="en-US"/>
              <a:t>一定要选择自己感兴趣的。:)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550894-BE93-42D1-A0F0-A2C56DDF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DAB9-68DE-4E30-8BF4-E6286CC4B472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7BC5520-F45B-4EE1-8AA2-9E8C3D871AB9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每次迭代改进一点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704817-6320-4702-9E2A-A1955F556D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每次迭代都要改进一些</a:t>
            </a:r>
          </a:p>
          <a:p>
            <a:r>
              <a:rPr lang="zh-CN" altLang="en-US"/>
              <a:t>持续改进</a:t>
            </a:r>
          </a:p>
          <a:p>
            <a:r>
              <a:rPr lang="zh-CN" altLang="en-US"/>
              <a:t>找到适合团队最佳的开发实践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C0D47B-D238-4321-9676-CC3E58BA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2FCC-C912-4ABA-8FD6-5EEA68CEABE2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8889222-63DD-422C-ACA9-5544DB16A29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要形成自我组织的团队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722AFE-439F-4CC7-9AAD-F9574637CEE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要形成自我组织的团队。</a:t>
            </a:r>
          </a:p>
          <a:p>
            <a:r>
              <a:rPr lang="zh-CN" altLang="en-US"/>
              <a:t>项目经理的放权。</a:t>
            </a:r>
          </a:p>
          <a:p>
            <a:r>
              <a:rPr lang="zh-CN" altLang="en-US"/>
              <a:t>开发团队成员自主意识的崛起。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3878F-9A03-40C1-B9D2-14FB563C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E114D-6B9C-46C8-92F8-9AD311F550BD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CDA23E5-49D2-4613-B944-35164FD1D4F1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镀金行为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63F2206-F54D-44DE-848F-56C3D282F1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某位开发人员很开心的说，我又增加了一个功能。</a:t>
            </a:r>
          </a:p>
          <a:p>
            <a:r>
              <a:rPr lang="zh-CN" altLang="en-US"/>
              <a:t>这个功能可能会酷，但它不在我们的计划范围内。:)</a:t>
            </a:r>
          </a:p>
          <a:p>
            <a:r>
              <a:rPr lang="zh-CN" altLang="en-US"/>
              <a:t>功能可能会带来很多意想不到的问题，甚至后果很严重。</a:t>
            </a:r>
          </a:p>
          <a:p>
            <a:r>
              <a:rPr lang="zh-CN" altLang="en-US"/>
              <a:t>有想法可以提技术类的需求，排到迭代中。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A179E8-141C-4F32-BAC8-53C1B805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05B3-093D-4571-BB85-25D50423E31F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7E1FCC0-F67B-4336-BAC9-10B1753C0FBB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关于文档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A435864-C644-4E66-A00A-48735E544A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敏捷并不是不需要文档</a:t>
            </a:r>
          </a:p>
          <a:p>
            <a:r>
              <a:rPr lang="zh-CN" altLang="en-US"/>
              <a:t>各种各样的设计文档，比如数据库设计文档，api接口文档。</a:t>
            </a:r>
          </a:p>
          <a:p>
            <a:r>
              <a:rPr lang="zh-CN" altLang="en-US"/>
              <a:t>安装部署文档。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DDB595-1E77-4385-84AA-55CD8FE1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78F1-06D6-4D18-95F4-67B16CE16A9A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D2B51C4-C3B9-46B1-9481-87F52026A8AE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忘记更新燃尽图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B680CD7-6BFB-4D60-900A-2CA8CFDD68C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燃尽图开始横着走啦。</a:t>
            </a:r>
          </a:p>
          <a:p>
            <a:r>
              <a:rPr lang="zh-CN" altLang="en-US"/>
              <a:t>每天应当重新估计自己所负责的任务的预计剩余时间。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50AF03-9FA0-451E-B810-F402838B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E3DEC-C128-4AD9-9C82-BF952ED30DA2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625EEB0-9CCC-416A-A26D-438427528106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会议相关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1D51FF6-D81A-4D4D-9F37-0A175780B5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会议太长，一天之内无法完成</a:t>
            </a:r>
          </a:p>
          <a:p>
            <a:r>
              <a:rPr lang="zh-CN" altLang="en-US"/>
              <a:t>站立会议时间太长</a:t>
            </a:r>
          </a:p>
          <a:p>
            <a:r>
              <a:rPr lang="zh-CN" altLang="en-US"/>
              <a:t>站立会议不相关的人员发言</a:t>
            </a:r>
          </a:p>
          <a:p>
            <a:r>
              <a:rPr lang="zh-CN" altLang="en-US"/>
              <a:t>不召开演示会议</a:t>
            </a:r>
          </a:p>
          <a:p>
            <a:r>
              <a:rPr lang="zh-CN" altLang="en-US"/>
              <a:t>没有回顾会议</a:t>
            </a:r>
          </a:p>
          <a:p>
            <a:r>
              <a:rPr lang="zh-CN" altLang="en-US"/>
              <a:t>回顾会议没有产生行动计划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21AC82-B63D-49BA-8805-AAF03323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A4E-C24A-4500-AC7B-020B541FB41F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9289E8B-A7EA-4C38-A559-60DBA1A64657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计划会议太长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00D2EAD-2D75-4F42-9688-9511C77A11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/>
              <a:t>产品计划会议和迭代计划会议严格控制在一天内结束。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/>
              <a:t>scrum master需要主要掌控会议进程。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/>
              <a:t>在召开产品计划会议之前，scrum master和产品负责人可以事先做一些准备。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39CB95-1E95-4F93-83E5-DFBC5583F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EADFB-1AC8-4ECF-80FA-D48C46A3F784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9F85EFD-1E16-4756-8240-184178791BEB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站立会议变成了问题解决会议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ABA3442-F04D-4EA1-A709-66E1006C6A7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站立会议主要的目的在于沟通，团队成员之间彼此更新信息，及时发现风险。</a:t>
            </a:r>
          </a:p>
          <a:p>
            <a:r>
              <a:rPr lang="zh-CN" altLang="en-US"/>
              <a:t>不是问题的解决会议。有关问题会后相关人员加以解决。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7E0D6D-F64C-4109-BE4A-01687DC5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B0F8-50B7-41CC-BAC3-BBB5EFA3D72D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732F21E-FABA-4D24-B48D-2664578DF6CC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传统团队转向敏捷团队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3FB0C8B-9DE2-45B8-A1AC-E303DFB4655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/>
              <a:t>瀑布开发转向迭代开发。</a:t>
            </a:r>
          </a:p>
          <a:p>
            <a:pPr>
              <a:lnSpc>
                <a:spcPct val="80000"/>
              </a:lnSpc>
            </a:pPr>
            <a:r>
              <a:rPr lang="zh-CN" altLang="en-US"/>
              <a:t>固定的迭代周期，迭代周期内不能随意改变需求。</a:t>
            </a:r>
          </a:p>
          <a:p>
            <a:pPr>
              <a:lnSpc>
                <a:spcPct val="80000"/>
              </a:lnSpc>
            </a:pPr>
            <a:r>
              <a:rPr lang="zh-CN" altLang="en-US"/>
              <a:t>项目经理转向scrum master 放权</a:t>
            </a:r>
          </a:p>
          <a:p>
            <a:pPr>
              <a:lnSpc>
                <a:spcPct val="80000"/>
              </a:lnSpc>
            </a:pPr>
            <a:r>
              <a:rPr lang="zh-CN" altLang="en-US"/>
              <a:t>产品经理转向 product owner</a:t>
            </a:r>
          </a:p>
          <a:p>
            <a:pPr>
              <a:lnSpc>
                <a:spcPct val="80000"/>
              </a:lnSpc>
            </a:pPr>
            <a:r>
              <a:rPr lang="zh-CN" altLang="en-US"/>
              <a:t>项目成员转向 team member</a:t>
            </a:r>
          </a:p>
          <a:p>
            <a:pPr>
              <a:lnSpc>
                <a:spcPct val="80000"/>
              </a:lnSpc>
            </a:pPr>
            <a:r>
              <a:rPr lang="zh-CN" altLang="en-US"/>
              <a:t>需求改用 user story 跟踪</a:t>
            </a:r>
          </a:p>
          <a:p>
            <a:pPr>
              <a:lnSpc>
                <a:spcPct val="80000"/>
              </a:lnSpc>
            </a:pPr>
            <a:r>
              <a:rPr lang="zh-CN" altLang="en-US"/>
              <a:t>任务分解改为团队来做。</a:t>
            </a:r>
          </a:p>
          <a:p>
            <a:pPr>
              <a:lnSpc>
                <a:spcPct val="80000"/>
              </a:lnSpc>
            </a:pPr>
            <a:r>
              <a:rPr lang="zh-CN" altLang="en-US"/>
              <a:t>任务指派改为自由领取。</a:t>
            </a:r>
          </a:p>
          <a:p>
            <a:pPr>
              <a:lnSpc>
                <a:spcPct val="80000"/>
              </a:lnSpc>
            </a:pPr>
            <a:r>
              <a:rPr lang="zh-CN" altLang="en-US"/>
              <a:t>甘特图改用燃尽图。</a:t>
            </a:r>
          </a:p>
          <a:p>
            <a:pPr>
              <a:lnSpc>
                <a:spcPct val="80000"/>
              </a:lnSpc>
            </a:pPr>
            <a:r>
              <a:rPr lang="zh-CN" altLang="en-US"/>
              <a:t>独立考核改为团队的共进退。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EC0839-B169-4ACA-8060-8BB05B0A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3B71-3BD0-44C5-99FA-D52B8C77276F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63F4E23-4234-42B6-AD67-7DF439955389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站立会议不相干的人员发言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774FE74-7F90-431E-8971-494AAEF5472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猪和鸡的故事</a:t>
            </a:r>
          </a:p>
          <a:p>
            <a:r>
              <a:rPr lang="zh-CN" altLang="en-US"/>
              <a:t>其他人员可以参与站立会议，但不能发言。</a:t>
            </a:r>
          </a:p>
          <a:p>
            <a:r>
              <a:rPr lang="zh-CN" altLang="en-US"/>
              <a:t>发言道具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6FACB2-63EE-4230-A78D-8F380B43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2571-02C6-47FF-903B-7165F40DBA85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9ADA26B-8637-416B-8375-7019774BD385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不召开演示会议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24B0C02-3D8D-4F8B-A4B6-8AE2F15E81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演示会议是非常好的展示团队风采和提升团队士气，增加成就感的方式。</a:t>
            </a:r>
          </a:p>
          <a:p>
            <a:r>
              <a:rPr lang="zh-CN" altLang="en-US"/>
              <a:t>也是非常好的展示产品和获得反馈的机会。</a:t>
            </a:r>
          </a:p>
          <a:p>
            <a:r>
              <a:rPr lang="zh-CN" altLang="en-US"/>
              <a:t>也是对外证明，我们的游戏规则是遵守的，你可以信赖我们。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0F37F6-DC07-4DDE-A929-004CDA09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7D27-73D4-4415-A376-7E76C12547E2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805847C-20E3-40FD-AFB3-9009B06CDE33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没有回顾会议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9DD1AFD-20B1-44AC-84D7-7F0F768D29B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持续改进，形成计划，产生行动。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7511CE-F428-40DE-9EEE-D408BC9EB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3A88-FC71-483D-A2C8-70A12381F8AD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09F0182-5E91-4B0B-A915-570A3392EB88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开好几个会议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9D6D459-04E6-414C-BDA6-E8DA9AA922B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计划会议第一部分：做好优先级的排序，考虑投入产出。</a:t>
            </a:r>
          </a:p>
          <a:p>
            <a:r>
              <a:rPr lang="zh-CN" altLang="en-US"/>
              <a:t>计划会议的第二部分：团队分解，自主领取。</a:t>
            </a:r>
          </a:p>
          <a:p>
            <a:r>
              <a:rPr lang="zh-CN" altLang="en-US"/>
              <a:t>每日的站立会议：控制时间，重在沟通，非汇报会议。不解决问题。</a:t>
            </a:r>
          </a:p>
          <a:p>
            <a:r>
              <a:rPr lang="zh-CN" altLang="en-US"/>
              <a:t>演示会议：展示成果，得到反馈。提高团队成就感。 </a:t>
            </a:r>
          </a:p>
          <a:p>
            <a:r>
              <a:rPr lang="zh-CN" altLang="en-US"/>
              <a:t>总结会议：逐步改进实践。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D10CF2-A585-4A30-BD05-3055BC56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B1738-98B1-4E82-9948-4E32C53358E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653F95B-98CC-4B90-A6A3-4C244146F19F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逐步找到适合团队的开发实践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C0FB41A-1A4A-48F2-9E7C-D1A0F12AA7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000"/>
              <a:t>结对编程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代码规范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源代码管理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代码review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每日提交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交叉测试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重构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分享会议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简单设计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自动化测试</a:t>
            </a:r>
          </a:p>
          <a:p>
            <a:pPr>
              <a:lnSpc>
                <a:spcPct val="90000"/>
              </a:lnSpc>
            </a:pPr>
            <a:r>
              <a:rPr lang="zh-CN" altLang="en-US" sz="2000"/>
              <a:t>框架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DC875C-9F10-497D-9235-52B0E835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0F5F-1271-45DE-8249-F3DF34D34AC1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27103E2-C66D-4857-B5AE-9F1230628788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产品常见问题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94F516-C454-48BC-A93D-43E677AC1B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如何写用户故事？</a:t>
            </a:r>
          </a:p>
          <a:p>
            <a:r>
              <a:rPr lang="zh-CN" altLang="en-US"/>
              <a:t>是否还需要原型图？</a:t>
            </a:r>
          </a:p>
          <a:p>
            <a:r>
              <a:rPr lang="zh-CN" altLang="en-US"/>
              <a:t>是否还需要详细设计？</a:t>
            </a:r>
          </a:p>
          <a:p>
            <a:r>
              <a:rPr lang="zh-CN" altLang="en-US"/>
              <a:t>如何决定用户故事的优先级？</a:t>
            </a:r>
          </a:p>
          <a:p>
            <a:r>
              <a:rPr lang="zh-CN" altLang="en-US"/>
              <a:t>向迭代中添加需求</a:t>
            </a:r>
          </a:p>
          <a:p>
            <a:r>
              <a:rPr lang="zh-CN" altLang="en-US"/>
              <a:t>没有发布计划</a:t>
            </a:r>
          </a:p>
          <a:p>
            <a:r>
              <a:rPr lang="zh-CN" altLang="en-US"/>
              <a:t>没有定义需求完成的标准</a:t>
            </a:r>
          </a:p>
          <a:p>
            <a:r>
              <a:rPr lang="zh-CN" altLang="en-US"/>
              <a:t>不参与研发过程。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CA3F2D-FB91-4F46-8871-C383D6F0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63A8-D1E8-4A96-ACB4-BCAA5E0EEC0F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1859C28-19B1-4CD9-9B1F-1FDAA972D2A1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如何写用户故事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1B474B8-2D0C-47DF-85EF-E37F17DCDD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330325"/>
            <a:ext cx="8229600" cy="4527550"/>
          </a:xfrm>
        </p:spPr>
        <p:txBody>
          <a:bodyPr/>
          <a:lstStyle/>
          <a:p>
            <a:r>
              <a:rPr lang="zh-CN" altLang="en-US"/>
              <a:t>角色，做的事情，价值或者原因。</a:t>
            </a:r>
          </a:p>
          <a:p>
            <a:r>
              <a:rPr lang="zh-CN" altLang="en-US"/>
              <a:t>定义完成的标准。</a:t>
            </a:r>
          </a:p>
          <a:p>
            <a:r>
              <a:rPr lang="zh-CN" altLang="en-US"/>
              <a:t>User Story应遵循INVEST规则：</a:t>
            </a:r>
          </a:p>
          <a:p>
            <a:pPr lvl="1"/>
            <a:r>
              <a:rPr lang="zh-CN" altLang="en-US"/>
              <a:t>Independent 独立性，避免与其他Story的依赖性。</a:t>
            </a:r>
          </a:p>
          <a:p>
            <a:pPr lvl="1"/>
            <a:r>
              <a:rPr lang="zh-CN" altLang="en-US"/>
              <a:t>Negotiable 可谈判性，Scrum中的story不是瀑布开始某事中的Contract, Stories不必太过详细，开发人员可以给出适当的建议。</a:t>
            </a:r>
          </a:p>
          <a:p>
            <a:pPr lvl="1"/>
            <a:r>
              <a:rPr lang="zh-CN" altLang="en-US"/>
              <a:t>有价值性， Story需要体现出对于用户的价值</a:t>
            </a:r>
          </a:p>
          <a:p>
            <a:pPr lvl="1"/>
            <a:r>
              <a:rPr lang="zh-CN" altLang="en-US"/>
              <a:t> Estimable 可估计性，Story应可以估计出Task的开发时间。</a:t>
            </a:r>
          </a:p>
          <a:p>
            <a:pPr lvl="1"/>
            <a:r>
              <a:rPr lang="zh-CN" altLang="en-US"/>
              <a:t> Sized Right 合理的尺寸， Stories应该尽量小，并且使得团队尽量在1个sprint(2 weeks)中完成。</a:t>
            </a:r>
          </a:p>
          <a:p>
            <a:pPr lvl="1"/>
            <a:r>
              <a:rPr lang="zh-CN" altLang="en-US"/>
              <a:t> Testable 可测试性， User Story应该是可以测试的，最好有界面可以测试和自动化测试。每个任务都应有Junit Test.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E189D6-75AD-4E55-93EC-FF904A54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3062-60C0-42EF-AE8D-3B0C609A34FD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66346A8-3F35-4C4A-9601-4D41F2381F75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是否还需要原型图？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96A3F60-CECD-4B04-9EBC-759AB96718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scrum里面并没有规定要写原型图。</a:t>
            </a:r>
          </a:p>
          <a:p>
            <a:r>
              <a:rPr lang="zh-CN" altLang="en-US"/>
              <a:t>原型图比较直观，可以作为user story的补充。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354480-514B-49A9-A68D-22A47902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CB1-2C92-4ED6-8A49-2230D53963C3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DB1991E-DB73-435E-9ADD-116C5E58C890}"/>
              </a:ext>
            </a:extLst>
          </p:cNvPr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是否还需要详细设计？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AC63DA0-926D-4FC0-B630-E5DEA5366F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不需要。</a:t>
            </a:r>
          </a:p>
          <a:p>
            <a:r>
              <a:rPr lang="zh-CN" altLang="en-US"/>
              <a:t>应当将之前写的需求的详细设计，或者产品规格说明书拆解，拆分成一个个的user story.</a:t>
            </a:r>
          </a:p>
          <a:p>
            <a:r>
              <a:rPr lang="zh-CN" altLang="en-US"/>
              <a:t>原因：</a:t>
            </a:r>
          </a:p>
          <a:p>
            <a:pPr lvl="1"/>
            <a:r>
              <a:rPr lang="zh-CN" altLang="en-US"/>
              <a:t>无法排序</a:t>
            </a:r>
          </a:p>
          <a:p>
            <a:pPr lvl="1"/>
            <a:r>
              <a:rPr lang="zh-CN" altLang="en-US"/>
              <a:t>无法单独跟踪</a:t>
            </a:r>
          </a:p>
          <a:p>
            <a:pPr lvl="1"/>
            <a:r>
              <a:rPr lang="zh-CN" altLang="en-US"/>
              <a:t>限制了研发团队的发挥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演示设计">
  <a:themeElements>
    <a:clrScheme name="演示设计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演示设计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演示设计">
  <a:themeElements>
    <a:clrScheme name="演示设计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演示设计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演示设计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1425</Words>
  <Characters>0</Characters>
  <Application>Microsoft Office PowerPoint</Application>
  <DocSecurity>0</DocSecurity>
  <PresentationFormat>全屏显示(4:3)</PresentationFormat>
  <Lines>0</Lines>
  <Paragraphs>208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103" baseType="lpstr">
      <vt:lpstr>Arial</vt:lpstr>
      <vt:lpstr>宋体</vt:lpstr>
      <vt:lpstr>Wingdings</vt:lpstr>
      <vt:lpstr>Symbol</vt:lpstr>
      <vt:lpstr>黑体</vt:lpstr>
      <vt:lpstr>Arial Black</vt:lpstr>
      <vt:lpstr>Arial Rounded MT Bold</vt:lpstr>
      <vt:lpstr>Times New Roman</vt:lpstr>
      <vt:lpstr>华文行楷</vt:lpstr>
      <vt:lpstr>隶书</vt:lpstr>
      <vt:lpstr>楷体_GB2312</vt:lpstr>
      <vt:lpstr>Windings</vt:lpstr>
      <vt:lpstr>Courier New</vt:lpstr>
      <vt:lpstr>华文细黑</vt:lpstr>
      <vt:lpstr>MS UI Gothic</vt:lpstr>
      <vt:lpstr>Calibri</vt:lpstr>
      <vt:lpstr>微软雅黑</vt:lpstr>
      <vt:lpstr>BatangChe</vt:lpstr>
      <vt:lpstr>Dotum</vt:lpstr>
      <vt:lpstr>Gulim</vt:lpstr>
      <vt:lpstr>Arial Narrow</vt:lpstr>
      <vt:lpstr>Verdana</vt:lpstr>
      <vt:lpstr>Latha</vt:lpstr>
      <vt:lpstr>Arial Unicode MS</vt:lpstr>
      <vt:lpstr>Malgun Gothic</vt:lpstr>
      <vt:lpstr>HY헤드라인M</vt:lpstr>
      <vt:lpstr>Britannic Bold</vt:lpstr>
      <vt:lpstr>华文隶书</vt:lpstr>
      <vt:lpstr>Tahoma</vt:lpstr>
      <vt:lpstr>Batang</vt:lpstr>
      <vt:lpstr>超世纪粗印篆</vt:lpstr>
      <vt:lpstr>MingLiU</vt:lpstr>
      <vt:lpstr>方正粗倩简体</vt:lpstr>
      <vt:lpstr>方正综艺简体</vt:lpstr>
      <vt:lpstr>HY견고딕</vt:lpstr>
      <vt:lpstr>가는으뜸체</vt:lpstr>
      <vt:lpstr>GulimChe</vt:lpstr>
      <vt:lpstr>견고딕</vt:lpstr>
      <vt:lpstr>Futura Bk</vt:lpstr>
      <vt:lpstr>Monotype Sorts</vt:lpstr>
      <vt:lpstr>Gautami</vt:lpstr>
      <vt:lpstr>Borg 9</vt:lpstr>
      <vt:lpstr>Adobe 明體 Std L</vt:lpstr>
      <vt:lpstr>Adobe Myungjo Std M</vt:lpstr>
      <vt:lpstr>MS Mincho</vt:lpstr>
      <vt:lpstr>MS Gothic</vt:lpstr>
      <vt:lpstr>Cooper Black</vt:lpstr>
      <vt:lpstr>Wingdings 2</vt:lpstr>
      <vt:lpstr>ArialS</vt:lpstr>
      <vt:lpstr>Courier New</vt:lpstr>
      <vt:lpstr>Courier New</vt:lpstr>
      <vt:lpstr>Dotum</vt:lpstr>
      <vt:lpstr>Courier New</vt:lpstr>
      <vt:lpstr>Dotum</vt:lpstr>
      <vt:lpstr>Courier New</vt:lpstr>
      <vt:lpstr>Courier New</vt:lpstr>
      <vt:lpstr>Dotum</vt:lpstr>
      <vt:lpstr>MingLiU</vt:lpstr>
      <vt:lpstr>Dotum</vt:lpstr>
      <vt:lpstr>Dotum</vt:lpstr>
      <vt:lpstr>Dotum</vt:lpstr>
      <vt:lpstr>Courier New</vt:lpstr>
      <vt:lpstr>Courier New</vt:lpstr>
      <vt:lpstr>Courier New</vt:lpstr>
      <vt:lpstr>Courier New</vt:lpstr>
      <vt:lpstr>MingLiU</vt:lpstr>
      <vt:lpstr>MS Gothic</vt:lpstr>
      <vt:lpstr>MS Gothic</vt:lpstr>
      <vt:lpstr>Courier New</vt:lpstr>
      <vt:lpstr>演示设计</vt:lpstr>
      <vt:lpstr>演示设计</vt:lpstr>
      <vt:lpstr>如何实施scrum及常见问题</vt:lpstr>
      <vt:lpstr>实施scrum几个阶段</vt:lpstr>
      <vt:lpstr>传统团队转向敏捷团队</vt:lpstr>
      <vt:lpstr>开好几个会议</vt:lpstr>
      <vt:lpstr>逐步找到适合团队的开发实践</vt:lpstr>
      <vt:lpstr>产品常见问题</vt:lpstr>
      <vt:lpstr>如何写用户故事</vt:lpstr>
      <vt:lpstr>是否还需要原型图？</vt:lpstr>
      <vt:lpstr>是否还需要详细设计？</vt:lpstr>
      <vt:lpstr>如何规定用户故事的优先级？</vt:lpstr>
      <vt:lpstr>scrum杀手：向迭代中添加需求</vt:lpstr>
      <vt:lpstr>没有定义user story完成的标准</vt:lpstr>
      <vt:lpstr>不参与研发过程</vt:lpstr>
      <vt:lpstr>项目经理相关</vt:lpstr>
      <vt:lpstr>从管理者转为服务者</vt:lpstr>
      <vt:lpstr>如何考核员工？</vt:lpstr>
      <vt:lpstr>后续发展方向</vt:lpstr>
      <vt:lpstr>开发团队相关</vt:lpstr>
      <vt:lpstr>团队人数要适当</vt:lpstr>
      <vt:lpstr>包含多种能力和角色</vt:lpstr>
      <vt:lpstr>将指派任务改为自由领取</vt:lpstr>
      <vt:lpstr>每次迭代改进一点</vt:lpstr>
      <vt:lpstr>要形成自我组织的团队</vt:lpstr>
      <vt:lpstr>镀金行为</vt:lpstr>
      <vt:lpstr>关于文档</vt:lpstr>
      <vt:lpstr>忘记更新燃尽图</vt:lpstr>
      <vt:lpstr>会议相关</vt:lpstr>
      <vt:lpstr>计划会议太长</vt:lpstr>
      <vt:lpstr>站立会议变成了问题解决会议</vt:lpstr>
      <vt:lpstr>站立会议不相干的人员发言</vt:lpstr>
      <vt:lpstr>不召开演示会议</vt:lpstr>
      <vt:lpstr>没有回顾会议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如何实施scrum及常见问题</dc:title>
  <dc:subject/>
  <dc:creator>Administrator</dc:creator>
  <cp:keywords/>
  <dc:description/>
  <cp:lastModifiedBy>才杰 薛</cp:lastModifiedBy>
  <cp:revision>70</cp:revision>
  <cp:lastPrinted>1899-12-30T00:00:00Z</cp:lastPrinted>
  <dcterms:created xsi:type="dcterms:W3CDTF">2007-11-27T23:54:21Z</dcterms:created>
  <dcterms:modified xsi:type="dcterms:W3CDTF">2019-01-24T08:19:28Z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