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0" r:id="rId2"/>
    <p:sldMasterId id="2147483752" r:id="rId3"/>
    <p:sldMasterId id="2147483754" r:id="rId4"/>
    <p:sldMasterId id="2147483756" r:id="rId5"/>
  </p:sldMasterIdLst>
  <p:sldIdLst>
    <p:sldId id="256" r:id="rId6"/>
    <p:sldId id="383" r:id="rId7"/>
    <p:sldId id="397" r:id="rId8"/>
    <p:sldId id="398" r:id="rId9"/>
    <p:sldId id="399" r:id="rId10"/>
    <p:sldId id="400" r:id="rId11"/>
    <p:sldId id="425" r:id="rId12"/>
    <p:sldId id="401" r:id="rId13"/>
    <p:sldId id="402" r:id="rId14"/>
    <p:sldId id="428" r:id="rId15"/>
    <p:sldId id="427" r:id="rId16"/>
    <p:sldId id="404" r:id="rId17"/>
    <p:sldId id="408" r:id="rId18"/>
    <p:sldId id="406" r:id="rId19"/>
    <p:sldId id="429" r:id="rId20"/>
    <p:sldId id="416" r:id="rId21"/>
    <p:sldId id="410" r:id="rId22"/>
    <p:sldId id="417" r:id="rId23"/>
    <p:sldId id="430" r:id="rId24"/>
    <p:sldId id="431" r:id="rId25"/>
    <p:sldId id="439" r:id="rId26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0"/>
    <a:srgbClr val="003399"/>
    <a:srgbClr val="000764"/>
    <a:srgbClr val="00043E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90"/>
      </p:cViewPr>
      <p:guideLst>
        <p:guide orient="horz" pos="2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41267D35-915D-4AB4-9572-193EBBD1D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8D1BE77-E679-45BB-9841-A52C0016251B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685800" y="4602163"/>
            <a:ext cx="7772400" cy="892175"/>
          </a:xfrm>
        </p:spPr>
        <p:txBody>
          <a:bodyPr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单击此处编辑母版标题样式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3231C76-54B4-4D26-B8C9-862E66294086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1379538" y="5559425"/>
            <a:ext cx="6400800" cy="5365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单击此处编辑母版副标题样式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F77D135-BC17-4DAF-BC7B-B458BDB6561D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CA7B879-F94A-443F-BF8F-F42F34879900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1559CE-9425-4514-B3CE-5DEBB4C94C0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055122-EEAA-4016-A5BE-AB12AD09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E3ED61-4B43-44F0-A47E-746740D3C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EAFE6-F0BB-4782-977F-27F1BA8EF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8A72A2-5E8C-4E2B-A34E-74F46E23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0FF3D7-B86D-4955-B9D1-3E18C46C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C96B6-15A2-42A3-B022-67C53464979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976767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33689CD-D4C6-43DD-97AE-E1CFE7AEC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EA3F0D-237A-45E6-91D0-F18BA7197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0C5DBF-65EB-4C71-94E0-04057723A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3E5C-AC5F-4CE4-A5A3-353366D07B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C468E1-5D37-4C3B-A3BC-E57BDAAD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7152D-1C69-45B3-9CE6-F6330430AE7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238892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9180F-F5E8-418D-8C05-679F6147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603CEA-FC51-4F46-9BF9-802BA2EE797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B78461-2DF6-4E1D-8E9C-2FBDAC0745C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63E5674-1FD3-47F0-80AA-70A4E5F12A5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192D31-6C06-452B-B993-EDEE8C91F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DE230B-9D1B-4174-9E19-5D7AB9B21E1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DA6DF3A-882F-4AF2-B664-AFA274C2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0093EC-C7E6-4E03-814F-925B1C5B2BB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413961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1247721E-5584-4F07-AAA3-A6A91D530B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581ECD9-47FC-41AB-8442-B724B098EE46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685800" y="4602163"/>
            <a:ext cx="7772400" cy="892175"/>
          </a:xfrm>
        </p:spPr>
        <p:txBody>
          <a:bodyPr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单击此处编辑母版标题样式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0FFF389-B5EB-4913-9DCD-060A61FBEEEE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1379538" y="5559425"/>
            <a:ext cx="6400800" cy="5365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单击此处编辑母版副标题样式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2CAE21D-59FC-44C9-B733-DF14CE635A5F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89E0501-7EBD-4940-95C2-7C8D5F039245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55D5C2-14A5-4BC4-AB70-83DDBB32FEFD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CDC804-E655-405F-8540-A56E0CFD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0BC173-7A2F-4EA1-85AC-49EC6D763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8134BB-AFF5-4548-BBEF-1C9003DF6C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CFF110-CA1A-45C6-BAFF-9B71C18525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2CF8E3-FFC7-4FCC-91C4-CCF58837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8CCB-774F-4690-AEBE-8A04A6D8CBA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7112689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DAA07-FF61-4AB7-8C6E-62E8CE18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D3FAC7-4461-4D70-97E4-6E75B5948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D82A06-A3F1-4245-B74D-0F7599C2A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640DA4-384C-4F26-AA8C-722DD597D1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0EF8F6-8ECB-40B4-B0BE-66768F50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6DAF7-6DCB-4765-AC34-301F7B73D29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253827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ADF9C-2E2E-43D3-A8A2-BDD689AC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CB822-81AA-4B9E-BF5C-7FB464C38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05BFC6-B3C6-4EB8-AFE3-B9D144908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7513F2-DDF1-479D-9AE5-5AACA320B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BE966D0-2E68-4632-9AB0-76A72C67B2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64F4B3-8BDC-43E9-9758-E17CD9FC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434E4-16C6-48F6-9D19-CC152ED34F9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256805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A76DD6-A334-4979-BD3B-78669FAD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1A31F1-84A0-4099-BBEC-F00B7C41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41FA4B-A313-4BFB-A838-F36B1DBB0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41BBD9-C88A-43C7-BBC4-3FC77EE77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4B9419-B0A3-4BA1-9720-43C927A1A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BEA5CC19-A4B7-4889-AB1A-9CEC02C5E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D1D0CBE6-BC10-4EBA-B1E7-BFB5F9481B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016936-A405-4FE0-9CF1-A35D6DEB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DAE4E-0E0F-4145-B705-ED130191499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514315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9EE04-D78A-442A-857B-D2F8AF39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8B66AC-C9B3-44F7-807C-77A8A5DED1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F15160-EBC6-48D9-A25D-FE4CE1248F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55C559-2383-4D59-8404-BADF7668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2872E-6301-43EF-A6CD-37381E83B91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894705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5B5AAA7-EDDB-4D94-BE54-82C55219E2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D6C688-E878-4176-B8E5-20643D5A56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50DE2-90E8-429D-906A-16F8FD6F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B6FF8-7A90-402B-9946-F29BF87F1CC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898748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A484A-BD4B-4594-B826-EB5152E9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72C1A-B34E-4BFD-BA91-3577A48EE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509C4F-F0E9-4B70-A442-54C06A8B58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DABDCA-35B5-4724-96FD-537988131C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D761E1-2D27-4091-8B3C-7FBAD98A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F007F-4384-48A7-AF1F-1F0B55B570C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924161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A05EC-D81E-4C5E-A07A-356E4BDA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4D802E-3453-4E3C-8E87-42D01733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5DD963-4126-47CA-9061-43A57FA8D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8D23FD-65B6-48D9-947B-2EAC75C91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D294571-4B96-4E9E-B22D-599DA63D40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3A936C-99C4-4D5F-A560-48A2A392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5F870-EDD2-469E-80A3-AE50C59A8BF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739587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762BF-7CE2-41AD-8B76-C8D2FBCE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C34F133-E299-465D-9EE6-E5F81FC5A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344975-E4FD-4DFD-AFF0-0DBF6019A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645928-5171-421B-BB41-A9E6A42AE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4D6FA022-70FA-462A-A3F1-0C049867D5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A97BB4-1D6A-49C2-A114-BEA3B58F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E281D-74AC-4507-AD44-D67A4B89B22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355046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9718EC-5BD0-4B64-9DB7-E6CF5E2B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94F981-6295-4DA1-B0FE-5E43EA6B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F474911-C649-4436-BCF6-4AC1982CDD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A3D8D2-4AD4-49F9-9896-D0300133176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73C4F0-A13B-4463-BA98-B6889746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6F640-3FE2-48B7-9413-6E524B0C0A1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510920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279DAC-FA48-4BC0-BB3D-84F0C25FB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D6A561-AC40-4860-9178-205E9EAD1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0C0B50-5F40-4A68-B4FB-BCD602EA7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F8D823-ACFD-4E97-A93A-581EF30851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F9AB49-7E90-4473-921F-1D992A0C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B9419-3485-4A7F-A0CB-255D25A6ACE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903874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4EFEB-00B4-4B2B-9A82-53DA9DBD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20DF85-9A22-4969-9BD3-4E9B9869233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D0AADB-BCCC-45A5-9B2E-B42DFC701B1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C8A5296-9CFA-49A3-ADFA-861CE54B756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36BAEF-4D57-4C5C-8D51-CF5A79363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2165571-575E-4EEF-A4CC-1011038640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043E470-AA73-404E-B4D1-C47FD7A4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DC21F5-E82A-403E-BD16-73EE1E4B052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709737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7961C4B1-7A1D-4D93-94DD-7CB83C0E5E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DFB7684-1120-4880-96C0-E29C474A9000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685800" y="4602163"/>
            <a:ext cx="7772400" cy="892175"/>
          </a:xfrm>
        </p:spPr>
        <p:txBody>
          <a:bodyPr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单击此处编辑母版标题样式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3A93783-A6D6-49FA-8CA5-1B25AE934B02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1379538" y="5559425"/>
            <a:ext cx="6400800" cy="5365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单击此处编辑母版副标题样式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62F6360-D22F-4D83-87A7-46522904906F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BF3D0A2-E6AB-4638-8767-2958C4205DEA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A8E38E-8683-4F8E-9470-A9535663E8D7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6CCF1-C9EF-4CDA-BBA3-3398C4B2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F6F8CA-A3DC-41D2-B389-5412F04F3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7B5469-D68A-4236-9ECE-25435DD15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DB848-AF6D-4B57-976C-3C04A6AD6A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2089E4-60AF-463B-838C-158523CA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EB274-E7A7-4757-9C9C-0EE467F7B2C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771095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25AA7-4CE1-45C5-AADE-10039543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2D5661-8013-4213-8ED1-318FAFECF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07B563-5E1C-492C-BBF5-8FCDCEFF4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DFC9CF-E958-4A82-8780-30F77D1381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D35EB6-AA37-415F-B5F9-461FF932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07BCC-89F8-4AEA-BC6F-8F8CA5D9347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1336290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0BE39-9189-4AC8-A9A1-28EAFB88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3EA6D5-EE28-44FD-8EA2-056A9D3A7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F38E1D-9A21-4068-8B9A-988BADEC2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03B92F-7DB8-4ABD-9E76-6DD48C454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7684818-A349-4923-9446-4009BBD5C2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23F24F-3333-4C0D-9853-2F9C1D7E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A74CA-38EA-4EED-9D4C-05F751FF412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547058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E7DD5-B743-4EDB-8EEB-D356D83D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8E7AA2-5B57-4E7F-BB91-F0569CB3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1D77CD-D38C-4BF0-82EE-48FAA0CF0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BD09CDA-ACBB-42B2-B185-1196BFE37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8282F8-3827-4442-ACAD-9D3782CD4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75607A25-AC27-4F76-8B65-EA46197A4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BA0573A9-9130-4D42-9691-45F04909138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117ECA-0D7E-4F02-BA52-929AC5E4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ECA18-5606-494D-A42C-993EB18CBF0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003389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DF0A7-6972-4D1A-9932-0BDDB744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B4AC0-21B4-4589-AA03-256B200F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1974AA-CB6E-429B-BA20-4D7B624350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700A99-F2FB-4975-8058-797A49A37D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D0273A-B54F-4E93-8305-A0C2F10F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E3538-2766-486B-A5AE-3EB34EE26F4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714476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23CC4-2E59-4222-98C6-112846C6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37E984-B2BA-4B4B-A68E-F9572DA17B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E704F8-3FC3-4FA8-A433-EF48E21F5E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8476BD-9205-4A67-AC2E-A5768A2B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61B3-D4E6-4622-9658-55E7DC2025A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159773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0D0A121-5A91-4BB7-8548-C41BAD41D9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619DFC-369B-4511-91B7-87527A3E3A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E7431-F088-414C-91BB-6CE81E0D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B7352-4787-462C-A641-136837C589A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0140752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35E56-CB27-490B-8E7E-88E06AFB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7DCF28-E9BB-441A-8A69-05798DCC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C6EDCD-2FDA-4268-B686-8C605A92B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A01230-AC2E-483A-9B23-42F8E2BAC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FB60886-DEE9-4966-BD42-0C27858530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9BF6F1-CDE4-4303-AB07-A62ACFED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36F6E-7336-4D57-8857-4973BA6619B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009269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E0526F-C697-4A95-A5D0-32730E60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919F54-390B-4AF1-BB99-FCCF042CC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397C09-517E-4F63-86B9-E28CAFFCB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649229-E0BA-421B-8097-9479CB70A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E4ABFC5E-E3FB-4F21-8F36-6315553872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5802E8-D566-4755-8E6F-C6237CC5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E3BDC-EF1C-499E-9845-9AE1412BC64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6257529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43CCB6-772D-415F-91B8-DF1249C8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874962-2A78-4243-AB7F-1BA364C60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5FAEFF-8EBE-4D4E-9259-0AA3A46CA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6E1B3D-84E1-4D3C-9A57-F9D4351102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D4F39A-DC38-4F96-9D78-538C3904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CB50B-520B-4531-8FF1-38B94B406E8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274048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696795-4578-4E39-A51F-379EC34C1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4866EF-337B-4FF8-968B-39DFE92E8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8914E6-D558-440D-8136-C0EB9FC13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120BCD-C798-42FE-B04D-425E511C127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72530-EE7C-4DDB-B5C5-C59F6FA6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F80E-44BF-4EB1-B1E5-9D0D0F63B8B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8105295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F1518-662B-4B05-9D16-80EA16AA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304239-F123-4DB2-8254-97FF1076E98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5CB4EB-503B-49C3-B624-CA7275F36C9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5C4E90B-4C8D-46E6-9806-28148603935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712F87-1185-4FC9-AB9F-7B9AC6407A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27F1BC-D841-4CB9-A2F8-701A038AA0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CC13F29-B56A-4BA2-ABA7-AB6591F8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6B4E6A-E7F3-4231-ACAF-7B1E38DD8C8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384007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ED0A8DEB-7BE5-4E26-B42B-636D2A7C9D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21E62ED-84A3-44D6-9BDE-ACA1B627EBD3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685800" y="4602163"/>
            <a:ext cx="7772400" cy="892175"/>
          </a:xfrm>
        </p:spPr>
        <p:txBody>
          <a:bodyPr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单击此处编辑母版标题样式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DF68ED1-AE42-46D9-8945-033D68E1680D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1379538" y="5559425"/>
            <a:ext cx="6400800" cy="5365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单击此处编辑母版副标题样式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0A78853-2816-4FB5-967E-E177234721D3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EBCE299-659C-4F02-A782-3398B3CEDD80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E45F43-E644-4D80-A478-BFBD75AC796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95F70-9E44-46AB-8A29-43D1D5AD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9BC173-D1E4-47E9-AE4D-2AB125264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88FF8D-DF84-4CD4-B078-64BE8F2392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B29C72-EE62-409B-A15A-403FBB8EFA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FCFB42-D1BD-482C-AF10-B6D6A553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5855-0399-4DE9-A1A2-9303CDD1462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869477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87A87-FBC8-4D51-9075-0CC26618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1EE794-3322-47DE-BB87-7C28D2BC4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A38E1F-8A4B-4689-864B-A94802DD3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2EC479-7AC3-4799-A712-6F4519B01E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6A4C7A-2352-4484-8331-13069D6E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DE846-2F22-4DDA-B97E-7582A419C75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989961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E0E37-A581-4764-A491-4F99B35D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D4A6A3-9DED-49D5-9FB6-32A45C97A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1C0568-6070-4197-8854-F6929E04F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D03FB2-3550-4DF1-8D9E-C3B9974BDA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2C25CF6-8DF4-4615-93E2-AEC96CB6DAE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4103DE-B0B7-4C9A-BFF1-1F027837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AABFE-0427-44DF-BA2E-52663264759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80411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90E31E-A736-4C1B-907D-7519B1E2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3A851C-73FB-4DE8-8D64-41DB85286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5ED9D6-CE3B-4100-A63E-2D68D099D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EBD2C8-B3B1-4DD2-AE12-F68522551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4395D8E-C4F9-4540-A148-F094253178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9350E2-A2A4-4F77-B459-A8E98312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4918-5CDF-4155-8734-916AD859653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0138966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9A993-7249-4DA7-A8F6-85C784FB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6E79BB-E02B-4057-A456-1E334197E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AF6448-6B46-4007-B224-4ECB6A3A3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F42416-086F-417E-A8B3-49529B065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D8BCC3-575F-41C4-9974-20556609E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489617D-88D4-46CD-B358-F888F9C28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1458095A-60F8-4020-898F-266678B8D7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FF52F3-2DB8-4593-9709-334DEDED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3A207-0262-4136-8B8C-C15C4D9EDB6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9591438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0B2D88-50C9-45CA-BDCA-170F2CF4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BB330ED-7BF2-48BC-8961-6B7A36265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E4C8A4-5A08-456F-A164-F85F11EF1A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E69B15-AD7F-4397-846A-297915B8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037AA-B7E2-4834-953B-CFCAD44DEBA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8578559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A650631-90F4-4C17-858B-8723D75C4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08BA35-03B6-48E7-B42F-A5632672D5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C9D583-09FC-46C8-B934-8C8F0018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0DDF-1639-452C-942F-8EDF7F9733D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6031439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BFEDD-4FB7-46F7-BD8B-964635D7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595BDD-5284-43B0-92D8-D6D28B06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132509-DF1E-4B98-8FE7-F716839C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A4A6D0-2ED1-4A3D-9EBA-21127017D3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6948F02-E466-4BB6-B283-3AE15B2AE9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1CC94A-7868-4620-88EA-631E3412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DD25-D6BF-4833-BB26-95736836252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009029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05C13-2690-4616-B55A-E01A6456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6EC03E-0AC7-49AF-A7D4-93BCB3A9C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89FE12-E270-46FE-B3A4-1C9F53735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1D4466-E871-40E5-9954-68564852CE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D43862E6-9A2D-4921-BA83-754009B517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7EB5F1-14AB-479D-A139-E186A55E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2E350-8D36-4713-8331-4F07952EC82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7510863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60102C-075C-49A4-917B-8EF6949D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46AC2E-3C82-431B-AFCC-9DB00412A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29C5FC-31E3-4923-9D17-1EA68297B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DE1DDE-D403-4973-B1D0-F4226C825BD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1779D2-28DA-4F1A-9A9C-860E08E4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1F1A7-4DF4-4EDE-8DD1-85C84FED2E1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7578632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8C365B-9AFD-4003-9DF5-912913055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A18301-590E-47B8-BE8E-313FA0637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49DB21-F17A-448F-B53F-455089F2B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1AE15A-92D9-478A-BDC8-53E894681A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1DAAEE-B973-4019-87C0-84D75D73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0A73D-528F-452D-BF35-E4AAB4B2F64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1945409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85A06-A0AC-4BB6-878B-24B9E565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E8FB25-5020-4BC9-AE2F-FE2DF0BEDD7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2F4108-A1A6-440A-9E70-ACC2057311B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99E0899-A1BB-4BA1-8D26-BD6F49AFD4E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F1FED2-EBCD-4CE0-81E3-24F156EE63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AC5CDC7-24D8-4BEC-86D3-B8D7041645A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581FC9D-A7C7-4264-B949-329ECBAC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7918D3-E34C-406A-8BB0-5AB51F46DE3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899651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835E4E11-3376-4405-862F-BA84F841E5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203AE30-3EA8-4ADD-A8A2-69A0FD10B7EB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685800" y="4602163"/>
            <a:ext cx="7772400" cy="892175"/>
          </a:xfrm>
        </p:spPr>
        <p:txBody>
          <a:bodyPr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单击此处编辑母版标题样式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AF4A389-10F5-4300-8882-8200B47B4759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1379538" y="5559425"/>
            <a:ext cx="6400800" cy="5365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/>
              <a:t>单击此处编辑母版副标题样式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13990AD-B756-4418-8076-9D00B0727044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4D171574-E730-48BC-80BA-E604A9024C8D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1CEF59-BF9E-4C16-A506-36696BC8A4CA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AB888-F164-4D2D-AE6B-1188A0F3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FCE6B8-515A-4114-BBC0-6A9162577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C16C86-257A-4731-95AD-91A50AC69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7CDDF8-FBFD-4388-8D6F-EB02E5284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25EA7E-AB61-4275-8A82-E115B472B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225EE9D4-5A72-4F3D-A7B3-B32E77D8C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558B3D73-3579-4D50-9C85-9CAD0F7E0B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9D8A3DF-CDDB-48FB-8DBA-0FEB000D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38BC-3439-4D78-9743-BBC051227E8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1774726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F8DBD5-71A0-4324-BA88-E17FF4B2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AD6D94-DD0E-4B74-ABA7-69FC8B2E4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7F3C40-A928-4E54-BC2D-62237C3126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EC4971-A564-42BF-A671-143754372F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07F61-9B47-4858-B7B6-9B5AB9FA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FD52C-14C5-40BB-97C8-78D330CA223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738789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2B9C59-86B0-40BC-8465-2EACC566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2BF972-43A4-4FC1-BABE-B935EA1FC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156C-496B-47A8-9BD9-73D97C200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64D0B9-8FA7-4DDE-937E-13EDB2355F0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213002-3B34-4B8B-BEE3-268D1E2C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E307D-FF91-4099-AEE4-E7A76360894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0544373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15D1AE-20DD-4F90-9232-B9828D7D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6BED8F-D373-42CD-B8E3-EC1EFC5A1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924E8A-0F04-4160-9F35-AB30E2C26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35F43C-4358-432D-9E5C-958697523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134F8B2-AB93-427B-8D1C-9D55CBF7427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5B617-977F-4F86-9A7D-C28B6B6B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DD624-4A97-4B33-80AE-31404C5413B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131585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D433C-9CD7-480D-9A8B-E30A1C22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104A75-84F0-4104-98E1-A5034340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31FE1B-26BC-4AE7-932C-16B769D13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8995CC6-5F5C-4129-9EEC-2EBA01AC0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B6440F2-2F16-4560-A55D-2F3EBF552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598735CA-2478-443E-B832-1554ED747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83D2D26F-F9EF-44CD-B378-E74C8ABA96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829657-CA70-4AD7-B5B3-9B14AAE6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710AD-CBAB-4070-9B2C-C8A16A95A43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1231890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327B0-53FA-400D-BCBD-6067965F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ACA12D-58B7-430D-975B-91B8E48EC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BD45C-1D27-4B05-85D1-364DD9AADC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2C1521-83B5-4346-A513-FE6AFE13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537AE-D04D-4435-9FF0-71494AF2789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1461127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A99B416-DFD4-42E7-8A29-4CA6F1A4F2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94AE53-645B-424F-894A-E08C0A2763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3648FF-5FAC-41DE-AD66-840F3EE2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CFD67-4AB0-4783-86F3-C844A89517B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313830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0C3556-91DF-4CAE-B630-3E438E3BA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73854-35D1-4232-9DF5-5AF22B64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BA74B4-CE24-43A2-A5C2-D98A4F89D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BEFB4-9199-44ED-A71E-25D94D3A8C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D2C9664-F190-4E01-8C44-3716BEFB60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F99697-C8AD-4772-929A-BB225F0F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E439-E598-4349-9564-40D244C4798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548604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BF0E3-9B4C-44A2-B178-66421272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74EC8A-E27D-48A5-BBA9-E35AAD35B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A34359-D0E9-45AC-9D45-54B9C3F8D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D6081A-01CA-48F1-A5C0-BDD1200FA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A2688FA6-C490-4CCC-AD70-312827CB1C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93D55C-2D0E-4973-92D1-E1177B94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407A8-D765-4B2D-B650-4F37C93B7F9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0373624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8BAB2-F5D9-4A50-9BD3-6D43EF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3977B0-00DF-481F-B0C1-9405C4EF0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8D45F6-2103-49A7-B198-478B4112E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F577A0-587F-4DAA-8F95-C660FAB5FA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940CF5-198C-47C7-B5D1-AA22DBD2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50C38-A091-43FB-94C9-E1616C883D4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7471749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49D4C57-30E8-40C7-90E1-C39E7BD0D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378DCC-4F36-4186-9E41-5C7AC0DE2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C57FEC-C9D9-4304-B55F-9BF2FFFCF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466DC5-77E1-4DD1-8EE4-FE494B5076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1E4A10-5906-4D92-953D-531D00CA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9F095-D72D-45F7-86D9-396A8F97AC6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735458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3B4B95-13BE-44CE-83F3-77B53139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B9F2B5-E38B-41CF-A44B-650FB61B94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257212-8417-4E1D-9F47-7F551F2624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987AFB-82D5-4478-A348-3ED820AF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3C1B8-EAA3-43A1-9F96-C6A52790348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0687424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74571-C94D-4DDE-A806-E0AADFC0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E6FA40-311F-4900-A771-22937181CB7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826F5E-0E9A-487E-BACB-E26FEC809EA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1702D9D-89B5-4214-8CF0-D8F7B0DA39E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2F979F-1014-4B3A-9E1E-14EF5D056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2395D2-9DC2-4224-83BD-27672CC762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E0A8104-0A0A-4955-A391-4338BD6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41CD76-0840-448B-A01E-5F3AF45C47E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530574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47BC026-5605-4C85-8CA4-C34778EEB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BDEBA4-9AC3-4DAB-B5EF-791D9A889A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BA4C46-34EE-495F-9E86-CD342667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C065A-2880-4E55-A853-13298C2C61D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623901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5953E-3144-4780-A944-1A9F8F9C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1AAA23-FDD7-4592-84DC-B814602F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786A6C-28B7-4D99-9D59-5C3865FC2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B68B9D-4252-4985-BB36-F74BDCF248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A4BCBD21-2417-491C-AA39-19D10F2EAA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3F1755-414F-4DA1-918D-F48EF4DC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62AC4-BB3E-457B-9C1E-AB1AB6908B5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360713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02F304-341E-4B2A-AE8E-6955D6FE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6C2C68-EDEE-470A-9CB8-84422DAA6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30053B-3838-45CC-BB5F-A07F3F2D2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5D4658-54A1-40C1-ACB5-D5EE2E88E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A2995DF1-BDED-43DA-94DC-8155FF94D0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46B6A8-ACED-4252-BB15-C0916465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32E29-269E-474B-8CC1-5B5DE7D49DE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640985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3826D410-5605-47F1-95BB-F455E07767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FAA710-8C25-4612-BEE3-972EFCCD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en-US" sz="1000">
                <a:cs typeface="Arial" panose="020B0604020202020204" pitchFamily="34" charset="0"/>
              </a:rPr>
              <a:t>Page </a:t>
            </a:r>
            <a:r>
              <a:rPr lang="de-DE" altLang="en-US" sz="1000">
                <a:cs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>
                <a:cs typeface="Arial" panose="020B0604020202020204" pitchFamily="34" charset="0"/>
              </a:rPr>
              <a:t> </a:t>
            </a:r>
            <a:fld id="{02D0BE81-A330-4178-9E6A-6A3A4A063FC9}" type="slidenum">
              <a:rPr lang="de-DE" altLang="en-US" sz="1000">
                <a:cs typeface="Arial" panose="020B0604020202020204" pitchFamily="34" charset="0"/>
              </a:rPr>
              <a:pPr/>
              <a:t>‹#›</a:t>
            </a:fld>
            <a:endParaRPr lang="de-DE" altLang="en-US" sz="1000">
              <a:cs typeface="Arial" panose="020B0604020202020204" pitchFamily="34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24F2E9-1081-49CE-A31A-2E0AF465F55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DC8543-402C-44B6-8A7D-61E1565802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7F9C4E-8F43-4F95-BDC2-6FE372F5CB8E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1046550-3158-45DD-A0F6-726378A2F0EF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FF66CD-E583-4001-B3B8-7DB3DF0F86FA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80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80975" indent="-180975" algn="l" rtl="0" fontAlgn="base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fontAlgn="base">
        <a:spcBef>
          <a:spcPct val="0"/>
        </a:spcBef>
        <a:spcAft>
          <a:spcPct val="40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fontAlgn="base">
        <a:spcBef>
          <a:spcPct val="0"/>
        </a:spcBef>
        <a:spcAft>
          <a:spcPct val="4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75C44568-FA03-4E0B-AB4A-ED28802991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1D6E08-D77A-451B-91CA-395C098C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en-US" sz="1000">
                <a:cs typeface="Arial" panose="020B0604020202020204" pitchFamily="34" charset="0"/>
              </a:rPr>
              <a:t>Page </a:t>
            </a:r>
            <a:r>
              <a:rPr lang="de-DE" altLang="en-US" sz="1000">
                <a:cs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>
                <a:cs typeface="Arial" panose="020B0604020202020204" pitchFamily="34" charset="0"/>
              </a:rPr>
              <a:t> </a:t>
            </a:r>
            <a:fld id="{3F5A60A0-7A84-473F-A91B-276C7AB39CA3}" type="slidenum">
              <a:rPr lang="de-DE" altLang="en-US" sz="1000">
                <a:cs typeface="Arial" panose="020B0604020202020204" pitchFamily="34" charset="0"/>
              </a:rPr>
              <a:pPr/>
              <a:t>‹#›</a:t>
            </a:fld>
            <a:endParaRPr lang="de-DE" altLang="en-US" sz="1000">
              <a:cs typeface="Arial" panose="020B060402020202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094468D-54DD-4337-88FA-62969AE9029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B39CFF8-3C94-4FBD-B21C-785D64963C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6EC6D87-BB50-4C82-A228-D6A716F92273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86E32F1-C413-47FC-A1C6-41BB260CA81F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32F4FE-1391-4403-A0B9-85EB78BE1A2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80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80975" indent="-180975" algn="l" rtl="0" fontAlgn="base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fontAlgn="base">
        <a:spcBef>
          <a:spcPct val="0"/>
        </a:spcBef>
        <a:spcAft>
          <a:spcPct val="40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fontAlgn="base">
        <a:spcBef>
          <a:spcPct val="0"/>
        </a:spcBef>
        <a:spcAft>
          <a:spcPct val="4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B3E8A03F-B230-4D9E-B888-7629D302E5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4A54DB-464E-429A-8234-8504A49B5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en-US" sz="1000">
                <a:cs typeface="Arial" panose="020B0604020202020204" pitchFamily="34" charset="0"/>
              </a:rPr>
              <a:t>Page </a:t>
            </a:r>
            <a:r>
              <a:rPr lang="de-DE" altLang="en-US" sz="1000">
                <a:cs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>
                <a:cs typeface="Arial" panose="020B0604020202020204" pitchFamily="34" charset="0"/>
              </a:rPr>
              <a:t> </a:t>
            </a:r>
            <a:fld id="{B93C9487-DA3D-4885-AB5F-E846D0FEB008}" type="slidenum">
              <a:rPr lang="de-DE" altLang="en-US" sz="1000">
                <a:cs typeface="Arial" panose="020B0604020202020204" pitchFamily="34" charset="0"/>
              </a:rPr>
              <a:pPr/>
              <a:t>‹#›</a:t>
            </a:fld>
            <a:endParaRPr lang="de-DE" altLang="en-US" sz="1000">
              <a:cs typeface="Arial" panose="020B0604020202020204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97D315A-E460-4D5C-82F1-5CCCF4F1B3F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2E24008-123D-4BB8-8920-B2E6E8F2DF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6FE6BD1-54FF-42EE-BDD4-D7DFD4A4A279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4176E1A-A591-42AC-9CA6-4CDFC502BF19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D42CAC-EAFB-49F9-B0F6-5ADE7D82052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81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80975" indent="-180975" algn="l" rtl="0" fontAlgn="base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fontAlgn="base">
        <a:spcBef>
          <a:spcPct val="0"/>
        </a:spcBef>
        <a:spcAft>
          <a:spcPct val="40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fontAlgn="base">
        <a:spcBef>
          <a:spcPct val="0"/>
        </a:spcBef>
        <a:spcAft>
          <a:spcPct val="4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80DC1EF4-CB96-4AF9-A1C4-DDBF6E86DD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D375754-CA4B-4DC3-8AE9-07238BCDB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en-US" sz="1000">
                <a:cs typeface="Arial" panose="020B0604020202020204" pitchFamily="34" charset="0"/>
              </a:rPr>
              <a:t>Page </a:t>
            </a:r>
            <a:r>
              <a:rPr lang="de-DE" altLang="en-US" sz="1000">
                <a:cs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>
                <a:cs typeface="Arial" panose="020B0604020202020204" pitchFamily="34" charset="0"/>
              </a:rPr>
              <a:t> </a:t>
            </a:r>
            <a:fld id="{B3F6EE69-409A-4925-9B72-56F699ECA2DE}" type="slidenum">
              <a:rPr lang="de-DE" altLang="en-US" sz="1000">
                <a:cs typeface="Arial" panose="020B0604020202020204" pitchFamily="34" charset="0"/>
              </a:rPr>
              <a:pPr/>
              <a:t>‹#›</a:t>
            </a:fld>
            <a:endParaRPr lang="de-DE" altLang="en-US" sz="1000">
              <a:cs typeface="Arial" panose="020B0604020202020204" pitchFamily="34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EF5F9E21-4975-42AC-86D4-58A503CAEF33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36CD122-A4ED-4367-9C82-890BA14E4E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D406FAF-900B-4F07-BEF2-B3258BAE9232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B5F9FB2-E678-41F5-8302-863A4F1A3D54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EF8C46-6A46-4D74-B6D3-22489516F409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81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80975" indent="-180975" algn="l" rtl="0" fontAlgn="base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fontAlgn="base">
        <a:spcBef>
          <a:spcPct val="0"/>
        </a:spcBef>
        <a:spcAft>
          <a:spcPct val="40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fontAlgn="base">
        <a:spcBef>
          <a:spcPct val="0"/>
        </a:spcBef>
        <a:spcAft>
          <a:spcPct val="4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6E9CC1DC-F23C-4CE5-9672-360CAB5C22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6C7320D-D729-4E2C-BDA5-BA65287C7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en-US" sz="1000">
                <a:cs typeface="Arial" panose="020B0604020202020204" pitchFamily="34" charset="0"/>
              </a:rPr>
              <a:t>Page </a:t>
            </a:r>
            <a:r>
              <a:rPr lang="de-DE" altLang="en-US" sz="1000">
                <a:cs typeface="Arial" panose="020B0604020202020204" pitchFamily="34" charset="0"/>
                <a:sym typeface="Wingdings" panose="05000000000000000000" pitchFamily="2" charset="2"/>
              </a:rPr>
              <a:t></a:t>
            </a:r>
            <a:r>
              <a:rPr lang="de-DE" altLang="en-US" sz="1000">
                <a:cs typeface="Arial" panose="020B0604020202020204" pitchFamily="34" charset="0"/>
              </a:rPr>
              <a:t> </a:t>
            </a:r>
            <a:fld id="{E46A493B-C41D-4D1D-BEF6-29AA8003E448}" type="slidenum">
              <a:rPr lang="de-DE" altLang="en-US" sz="1000">
                <a:cs typeface="Arial" panose="020B0604020202020204" pitchFamily="34" charset="0"/>
              </a:rPr>
              <a:pPr/>
              <a:t>‹#›</a:t>
            </a:fld>
            <a:endParaRPr lang="de-DE" altLang="en-US" sz="1000">
              <a:cs typeface="Arial" panose="020B0604020202020204" pitchFamily="34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E44B2FC-7471-410A-A4C7-B869627E283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6585325-CBEB-45F2-B09A-00779A6A5D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6822866-3719-4AF3-BF0E-DAF69433EDC0}"/>
              </a:ext>
            </a:extLst>
          </p:cNvPr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25125C22-E56C-436B-88CC-059E50BBB631}"/>
              </a:ext>
            </a:extLst>
          </p:cNvPr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FADA7A-98B1-4BE0-9515-D0FEDBEBCC40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1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80975" indent="-180975" algn="l" rtl="0" fontAlgn="base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fontAlgn="base">
        <a:spcBef>
          <a:spcPct val="0"/>
        </a:spcBef>
        <a:spcAft>
          <a:spcPct val="400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fontAlgn="base">
        <a:spcBef>
          <a:spcPct val="0"/>
        </a:spcBef>
        <a:spcAft>
          <a:spcPct val="4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fontAlgn="base">
        <a:spcBef>
          <a:spcPct val="0"/>
        </a:spcBef>
        <a:spcAft>
          <a:spcPct val="4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背景">
            <a:extLst>
              <a:ext uri="{FF2B5EF4-FFF2-40B4-BE49-F238E27FC236}">
                <a16:creationId xmlns:a16="http://schemas.microsoft.com/office/drawing/2014/main" id="{3527F01C-FCBD-4F2F-8939-C43238BBF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92075"/>
            <a:ext cx="913765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CE65580B-574B-4D16-9C1B-9138518F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4913"/>
            <a:ext cx="9180513" cy="1871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1B32B51-0B86-4431-B5A0-5E0B0FFB7C04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2484438" y="5627688"/>
            <a:ext cx="4319587" cy="754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王春生</a:t>
            </a:r>
          </a:p>
          <a:p>
            <a:pPr>
              <a:lnSpc>
                <a:spcPct val="90000"/>
              </a:lnSpc>
            </a:pPr>
            <a:r>
              <a:rPr lang="zh-CN" altLang="en-US" sz="1800" b="1">
                <a:solidFill>
                  <a:schemeClr val="tx1"/>
                </a:solidFill>
              </a:rPr>
              <a:t>2012. 12. 22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40158B7-364F-496B-9CDD-0C2240C5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357563"/>
            <a:ext cx="58308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11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lnSpc>
                <a:spcPct val="11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>
              <a:lnSpc>
                <a:spcPct val="11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>
              <a:lnSpc>
                <a:spcPct val="11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>
              <a:lnSpc>
                <a:spcPct val="11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3600"/>
              <a:t>我们是如何开发禅道软件的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A598B13D-B46C-4B89-BD88-FB2A3959A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5725"/>
            <a:ext cx="9180513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C55BE23-705F-466D-A90F-13205DE2E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40825" cy="1190626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F5FFE5D-7B77-41D0-98E2-7C2B0449529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我们用到的开发实践</a:t>
            </a:r>
            <a:endParaRPr lang="zh-CN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5F5E49D4-39FB-46C6-81C8-A98685DC2B0E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81ECF335-206F-4A11-B470-1CA2C74ED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C980438F-88B2-4A26-866D-30204DF00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423B717A-8760-4F96-A4B3-B08215E4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403350"/>
            <a:ext cx="2322513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Aft>
                <a:spcPct val="400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4500" indent="-261938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720725" indent="-274638">
              <a:spcAft>
                <a:spcPct val="4000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987425" indent="-265113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254125" indent="-265113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17113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1685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26257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0829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100"/>
              <a:t>结对编程</a:t>
            </a:r>
          </a:p>
          <a:p>
            <a:pPr>
              <a:lnSpc>
                <a:spcPct val="90000"/>
              </a:lnSpc>
            </a:pPr>
            <a:r>
              <a:rPr lang="zh-CN" altLang="en-US" sz="2100"/>
              <a:t>代码规范</a:t>
            </a:r>
          </a:p>
          <a:p>
            <a:pPr>
              <a:lnSpc>
                <a:spcPct val="90000"/>
              </a:lnSpc>
            </a:pPr>
            <a:r>
              <a:rPr lang="zh-CN" altLang="en-US" sz="2100"/>
              <a:t>源代码管理</a:t>
            </a:r>
          </a:p>
          <a:p>
            <a:pPr>
              <a:lnSpc>
                <a:spcPct val="90000"/>
              </a:lnSpc>
            </a:pPr>
            <a:r>
              <a:rPr lang="zh-CN" altLang="en-US" sz="2100"/>
              <a:t>代码review</a:t>
            </a:r>
          </a:p>
          <a:p>
            <a:pPr>
              <a:lnSpc>
                <a:spcPct val="90000"/>
              </a:lnSpc>
            </a:pPr>
            <a:r>
              <a:rPr lang="zh-CN" altLang="en-US" sz="2100"/>
              <a:t>每日提交</a:t>
            </a:r>
          </a:p>
          <a:p>
            <a:pPr>
              <a:lnSpc>
                <a:spcPct val="90000"/>
              </a:lnSpc>
            </a:pPr>
            <a:r>
              <a:rPr lang="zh-CN" altLang="en-US" sz="2100"/>
              <a:t>交叉测试</a:t>
            </a:r>
          </a:p>
          <a:p>
            <a:pPr>
              <a:lnSpc>
                <a:spcPct val="90000"/>
              </a:lnSpc>
            </a:pPr>
            <a:r>
              <a:rPr lang="zh-CN" altLang="en-US" sz="2100"/>
              <a:t>重构</a:t>
            </a:r>
          </a:p>
          <a:p>
            <a:pPr>
              <a:lnSpc>
                <a:spcPct val="90000"/>
              </a:lnSpc>
            </a:pPr>
            <a:r>
              <a:rPr lang="zh-CN" altLang="en-US" sz="2100"/>
              <a:t>分享会议</a:t>
            </a:r>
          </a:p>
          <a:p>
            <a:pPr>
              <a:lnSpc>
                <a:spcPct val="90000"/>
              </a:lnSpc>
            </a:pPr>
            <a:r>
              <a:rPr lang="zh-CN" altLang="en-US" sz="2100"/>
              <a:t>简单设计</a:t>
            </a:r>
          </a:p>
          <a:p>
            <a:pPr>
              <a:lnSpc>
                <a:spcPct val="90000"/>
              </a:lnSpc>
            </a:pPr>
            <a:r>
              <a:rPr lang="zh-CN" altLang="en-US" sz="2100"/>
              <a:t>自动化</a:t>
            </a:r>
          </a:p>
          <a:p>
            <a:pPr>
              <a:lnSpc>
                <a:spcPct val="90000"/>
              </a:lnSpc>
            </a:pPr>
            <a:r>
              <a:rPr lang="zh-CN" altLang="en-US" sz="2100"/>
              <a:t>框架</a:t>
            </a:r>
          </a:p>
          <a:p>
            <a:endParaRPr lang="zh-CN" altLang="en-US" sz="2100"/>
          </a:p>
          <a:p>
            <a:endParaRPr lang="zh-CN" altLang="en-US" sz="2400">
              <a:latin typeface="黑体" panose="02010609060101010101" pitchFamily="49" charset="-122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A833DC06-D41C-47DD-89BE-1F2566D9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294005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ea typeface="黑体" panose="02010609060101010101" pitchFamily="49" charset="-122"/>
              </a:rPr>
              <a:t>没有用单元测试、测试驱动开发、持续集成。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BC79796-2256-40D0-AA16-7FF93288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9140826" cy="1196975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0E1831B-D583-416D-8860-2F4D5E33B4F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我们的开发环境</a:t>
            </a:r>
            <a:endParaRPr lang="zh-CN" altLang="en-US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05CFEF27-943C-41FB-8281-6DCCA0640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CE482B60-924E-470D-8300-00018817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03DA16CD-63EF-428F-9B42-EB102393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085975"/>
            <a:ext cx="1143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08FBD85C-AF6E-412C-B8ED-E102DCFE7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190750"/>
            <a:ext cx="14890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8D25953E-1C1B-43DF-A301-CC7F9C9B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028825"/>
            <a:ext cx="1535113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7" name="Picture 9">
            <a:extLst>
              <a:ext uri="{FF2B5EF4-FFF2-40B4-BE49-F238E27FC236}">
                <a16:creationId xmlns:a16="http://schemas.microsoft.com/office/drawing/2014/main" id="{CAEC974F-03E0-43D5-81B2-6E412C0A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4051300"/>
            <a:ext cx="15144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8" name="Picture 10">
            <a:extLst>
              <a:ext uri="{FF2B5EF4-FFF2-40B4-BE49-F238E27FC236}">
                <a16:creationId xmlns:a16="http://schemas.microsoft.com/office/drawing/2014/main" id="{9DCA265D-B757-445F-82AF-FD661B8CA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092575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F85CBC2-032A-40E8-80C7-812FBB3EC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9140826" cy="1196975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BE1CB59-317D-4CEA-AB51-DF672325356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LAMP，我们的最爱</a:t>
            </a:r>
            <a:endParaRPr lang="zh-CN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50152009-BF8C-4A82-8191-10B456175076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67FD4C36-C667-4515-89BD-C017FCBF3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7A02569B-736D-4138-9D33-3511F3E10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pic>
        <p:nvPicPr>
          <p:cNvPr id="23559" name="Picture 7">
            <a:extLst>
              <a:ext uri="{FF2B5EF4-FFF2-40B4-BE49-F238E27FC236}">
                <a16:creationId xmlns:a16="http://schemas.microsoft.com/office/drawing/2014/main" id="{1C5E7D64-8E59-498D-8E42-2C5B8B95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993900"/>
            <a:ext cx="16875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18FC18D4-22B4-4D32-9681-4331C464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966913"/>
            <a:ext cx="1017588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>
            <a:extLst>
              <a:ext uri="{FF2B5EF4-FFF2-40B4-BE49-F238E27FC236}">
                <a16:creationId xmlns:a16="http://schemas.microsoft.com/office/drawing/2014/main" id="{735CCC73-CC47-427F-BFA4-28519647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055813"/>
            <a:ext cx="1724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19D1DC03-7E66-4278-9184-4EFDE0E4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993900"/>
            <a:ext cx="145097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3" name="Text Box 11">
            <a:extLst>
              <a:ext uri="{FF2B5EF4-FFF2-40B4-BE49-F238E27FC236}">
                <a16:creationId xmlns:a16="http://schemas.microsoft.com/office/drawing/2014/main" id="{A5FF7DF9-1164-4796-B337-C11578985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3436938"/>
            <a:ext cx="631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开源  跨平台 轻量级 高效 广泛的群众基础</a:t>
            </a:r>
          </a:p>
        </p:txBody>
      </p:sp>
      <p:pic>
        <p:nvPicPr>
          <p:cNvPr id="23564" name="Picture 12">
            <a:extLst>
              <a:ext uri="{FF2B5EF4-FFF2-40B4-BE49-F238E27FC236}">
                <a16:creationId xmlns:a16="http://schemas.microsoft.com/office/drawing/2014/main" id="{2C2CEF8A-7D27-4214-A3A4-C006EAD5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0550"/>
            <a:ext cx="12827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5" name="Picture 13">
            <a:extLst>
              <a:ext uri="{FF2B5EF4-FFF2-40B4-BE49-F238E27FC236}">
                <a16:creationId xmlns:a16="http://schemas.microsoft.com/office/drawing/2014/main" id="{FFCDA550-B50D-4836-8F85-D2AE386E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3536950"/>
            <a:ext cx="12700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1C9A861-AA12-4923-BEEB-5D41E1D8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9140826" cy="1196975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E97C4FF-7B90-46E8-938D-A8658DB1953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做一个自己能控制的轮子</a:t>
            </a:r>
            <a:endParaRPr lang="zh-CN" altLang="en-US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FEDB7014-FC64-4EA1-9ED2-FE0492D5D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0C9D0016-4461-45FB-A173-11848E134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4524351D-0D56-433B-A133-4831F6774BEA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6875" y="1416050"/>
            <a:ext cx="8353425" cy="1885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>
                <a:latin typeface="黑体" panose="02010609060101010101" pitchFamily="49" charset="-122"/>
              </a:rPr>
              <a:t>先花了半年的时间开发了禅道框架(public domain发布)。</a:t>
            </a:r>
          </a:p>
          <a:p>
            <a:pPr>
              <a:lnSpc>
                <a:spcPct val="80000"/>
              </a:lnSpc>
            </a:pPr>
            <a:r>
              <a:rPr lang="zh-CN" altLang="en-US">
                <a:latin typeface="黑体" panose="02010609060101010101" pitchFamily="49" charset="-122"/>
              </a:rPr>
              <a:t>第三方的框架各种不靠谱：代码混乱、性能、扩展、支持等。</a:t>
            </a:r>
          </a:p>
          <a:p>
            <a:pPr>
              <a:lnSpc>
                <a:spcPct val="80000"/>
              </a:lnSpc>
            </a:pPr>
            <a:r>
              <a:rPr lang="zh-CN" altLang="en-US">
                <a:latin typeface="黑体" panose="02010609060101010101" pitchFamily="49" charset="-122"/>
              </a:rPr>
              <a:t>禅道框架在团队开发效率和质量方面发挥了巨大的作用。</a:t>
            </a:r>
          </a:p>
          <a:p>
            <a:pPr>
              <a:lnSpc>
                <a:spcPct val="80000"/>
              </a:lnSpc>
            </a:pPr>
            <a:r>
              <a:rPr lang="zh-CN" altLang="en-US">
                <a:latin typeface="黑体" panose="02010609060101010101" pitchFamily="49" charset="-122"/>
              </a:rPr>
              <a:t>禅道框架也是我们商业模式的基石：开源软件 + 收费插件。</a:t>
            </a:r>
          </a:p>
          <a:p>
            <a:pPr>
              <a:lnSpc>
                <a:spcPct val="80000"/>
              </a:lnSpc>
            </a:pPr>
            <a:endParaRPr lang="zh-CN" altLang="en-US">
              <a:latin typeface="黑体" panose="02010609060101010101" pitchFamily="49" charset="-122"/>
            </a:endParaRP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C75D2845-E834-4EF4-9452-BDC5AD41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563938"/>
            <a:ext cx="3695700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>
            <a:extLst>
              <a:ext uri="{FF2B5EF4-FFF2-40B4-BE49-F238E27FC236}">
                <a16:creationId xmlns:a16="http://schemas.microsoft.com/office/drawing/2014/main" id="{379525DD-045E-4819-B77B-E9FBA8DF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3544888"/>
            <a:ext cx="3155950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4EA13E2-9C6B-4D8A-9EB6-99A4BE39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40825" cy="1190626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AEFE9E1-A265-4F4F-B435-DF196A7B555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分支处理</a:t>
            </a:r>
            <a:endParaRPr lang="zh-CN" alt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E7B5A81A-D356-4A44-9DC4-C0152BF588EE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23B756F2-DA41-46C0-909B-5839A49D1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C3A093D9-03BE-4E28-9C09-1DD67A0C0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2EE3D613-DD03-4CA8-96F0-0E29744CC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416050"/>
            <a:ext cx="835342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Aft>
                <a:spcPct val="400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4500" indent="-261938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720725" indent="-274638">
              <a:spcAft>
                <a:spcPct val="4000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987425" indent="-265113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254125" indent="-265113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17113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1685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26257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0829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</a:rPr>
              <a:t>禅道的版本有：zip源码包、windows一键安装包、linux一键安装包、RPM包、新浪SAE平台、新浪云商店平台、禅道无忧在线版本、禅道专业版本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禅道还给很多客户做过定制开发。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我们只有一个主干，没有分支。:)</a:t>
            </a:r>
          </a:p>
          <a:p>
            <a:pPr lvl="1"/>
            <a:r>
              <a:rPr lang="zh-CN" altLang="en-US" sz="2100">
                <a:latin typeface="黑体" panose="02010609060101010101" pitchFamily="49" charset="-122"/>
              </a:rPr>
              <a:t>得力于LAMP自身的跨平台。</a:t>
            </a:r>
          </a:p>
          <a:p>
            <a:pPr lvl="1"/>
            <a:r>
              <a:rPr lang="zh-CN" altLang="en-US" sz="2100">
                <a:latin typeface="黑体" panose="02010609060101010101" pitchFamily="49" charset="-122"/>
              </a:rPr>
              <a:t>基于PHP特性的面向对象的OOP扩展机制。(解释执行，动态覆盖)</a:t>
            </a:r>
          </a:p>
          <a:p>
            <a:pPr lvl="1"/>
            <a:r>
              <a:rPr lang="zh-CN" altLang="en-US" sz="2100">
                <a:latin typeface="黑体" panose="02010609060101010101" pitchFamily="49" charset="-122"/>
              </a:rPr>
              <a:t>Makefile, 各种自动化脚本</a:t>
            </a:r>
            <a:endParaRPr lang="zh-CN" altLang="en-US" sz="240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11C302D-9124-44DE-8D25-4878ADDCB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40825" cy="1190626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58BCC29-D3FB-44BE-9FF9-DF4C2E1BE00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缘份聚到一起的团队！</a:t>
            </a:r>
            <a:endParaRPr lang="zh-CN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DBD4B40-BAA6-4675-A76D-62C7FC67478A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F3B5730E-4407-447F-A5AB-4555909C5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15F4C9B0-1A1B-4272-9237-FCF51C16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67DB1867-38D6-4CBE-A12F-5C28DEBDD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1403350"/>
            <a:ext cx="676592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Aft>
                <a:spcPct val="400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4500" indent="-261938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720725" indent="-274638">
              <a:spcAft>
                <a:spcPct val="4000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987425" indent="-265113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254125" indent="-265113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17113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1685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26257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0829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</a:rPr>
              <a:t>寻找和自己有相同价值观的人。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靠缘份。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给新人足够的时间成长。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信任他，给他足够的资源。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允许犯错。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一对一的师傅。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基本无加班，7.5 x 5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成长的空间，稳定的收入，长期的回报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2CBE93D-153E-41D2-B7FD-C4A9D01AB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40825" cy="1190626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5C48D40-8B30-4222-B296-D10A0E6A58A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小团队，做大事情</a:t>
            </a:r>
            <a:endParaRPr lang="zh-CN" alt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9827E3E-DD26-40FE-9EC8-04367E33FFD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27653" name="Line 5">
            <a:extLst>
              <a:ext uri="{FF2B5EF4-FFF2-40B4-BE49-F238E27FC236}">
                <a16:creationId xmlns:a16="http://schemas.microsoft.com/office/drawing/2014/main" id="{98C632E0-4D47-4EB2-97D0-8E465215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4AEEF26D-942D-4515-8D12-4B1FB98A1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02F25F85-AB9E-43A7-826B-A45582FD0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416050"/>
            <a:ext cx="8353425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Aft>
                <a:spcPct val="400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4500" indent="-261938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720725" indent="-274638">
              <a:spcAft>
                <a:spcPct val="4000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987425" indent="-265113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254125" indent="-265113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17113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1685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26257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0829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</a:rPr>
              <a:t>最开始只有光杆司令，现在9个人，规模很小。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我们要做小而美的公司。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通过技术来服务成千上万的公司，比如：</a:t>
            </a:r>
          </a:p>
          <a:p>
            <a:pPr lvl="1"/>
            <a:r>
              <a:rPr lang="zh-CN" altLang="en-US" sz="1800">
                <a:latin typeface="黑体" panose="02010609060101010101" pitchFamily="49" charset="-122"/>
              </a:rPr>
              <a:t>采用一键安装包简化用户安装部署的工作。</a:t>
            </a:r>
          </a:p>
          <a:p>
            <a:pPr lvl="1"/>
            <a:r>
              <a:rPr lang="zh-CN" altLang="en-US" sz="1800">
                <a:latin typeface="黑体" panose="02010609060101010101" pitchFamily="49" charset="-122"/>
              </a:rPr>
              <a:t>操作界面的提示、页面流程的调整，让用户尽快上手。</a:t>
            </a:r>
          </a:p>
          <a:p>
            <a:pPr lvl="1"/>
            <a:r>
              <a:rPr lang="zh-CN" altLang="en-US" sz="1800">
                <a:latin typeface="黑体" panose="02010609060101010101" pitchFamily="49" charset="-122"/>
              </a:rPr>
              <a:t>程序逻辑考虑的更加全面一些，可以减少很多的意外情况。</a:t>
            </a:r>
          </a:p>
          <a:p>
            <a:pPr lvl="1"/>
            <a:r>
              <a:rPr lang="zh-CN" altLang="en-US" sz="1800">
                <a:latin typeface="黑体" panose="02010609060101010101" pitchFamily="49" charset="-122"/>
              </a:rPr>
              <a:t>某方面问题比较多，集中解决，比如邮件配置。</a:t>
            </a:r>
          </a:p>
          <a:p>
            <a:pPr lvl="1"/>
            <a:r>
              <a:rPr lang="zh-CN" altLang="en-US" sz="1800">
                <a:latin typeface="黑体" panose="02010609060101010101" pitchFamily="49" charset="-122"/>
              </a:rPr>
              <a:t>完善文档，FAQ，视频，技术问答，站内的全文检索。</a:t>
            </a:r>
            <a:endParaRPr lang="zh-CN" altLang="en-US" sz="240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A59080E-E872-400B-8D51-74648B849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40825" cy="1190626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403C609-C98F-4E0B-A8C6-ADF28E7DF68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发信配置</a:t>
            </a:r>
            <a:endParaRPr lang="zh-CN" alt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EB8FA76D-9DC8-47F4-9D7F-FABE7A33558B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B70F2049-6D8D-4282-8DA9-4DF18BE7D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0242DC40-75C0-4B8F-A6C0-BDB554D2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D74C6F00-43C8-4ABE-958B-0D3F57CF7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471613"/>
            <a:ext cx="46101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0" name="Picture 8">
            <a:extLst>
              <a:ext uri="{FF2B5EF4-FFF2-40B4-BE49-F238E27FC236}">
                <a16:creationId xmlns:a16="http://schemas.microsoft.com/office/drawing/2014/main" id="{5732C4D4-780A-4BEB-BA0E-EF593DDB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09825"/>
            <a:ext cx="45910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1" name="Text Box 9">
            <a:extLst>
              <a:ext uri="{FF2B5EF4-FFF2-40B4-BE49-F238E27FC236}">
                <a16:creationId xmlns:a16="http://schemas.microsoft.com/office/drawing/2014/main" id="{940A1266-4F04-4AB6-846A-584AC99F8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1522413"/>
            <a:ext cx="3749675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企业使用的邮箱可以分为三类：</a:t>
            </a: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Tx/>
              <a:buChar char="•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公共域名邮箱，比如gmail.com</a:t>
            </a:r>
          </a:p>
          <a:p>
            <a:pPr>
              <a:buFontTx/>
              <a:buChar char="•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企业邮箱，自主域名。</a:t>
            </a:r>
          </a:p>
          <a:p>
            <a:pPr>
              <a:buFontTx/>
              <a:buChar char="•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自主搭建，自主域名。</a:t>
            </a:r>
          </a:p>
          <a:p>
            <a:pPr>
              <a:buFontTx/>
              <a:buChar char="•"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80%的联系人的邮箱都是前面两种。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248AEFA-B179-40EC-8EB1-D9FFB908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40825" cy="1190626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AF8698B-8751-4E5C-BF4F-D90C487A223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新的控制面板</a:t>
            </a:r>
            <a:endParaRPr lang="zh-CN" alt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6DF45A6-AF9A-4184-B4D5-92497AB8840C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D6ABC420-7BB1-4151-A597-4D39944D9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97D58263-0F3E-42E2-872A-DD6D8ED02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pic>
        <p:nvPicPr>
          <p:cNvPr id="29703" name="Picture 7">
            <a:extLst>
              <a:ext uri="{FF2B5EF4-FFF2-40B4-BE49-F238E27FC236}">
                <a16:creationId xmlns:a16="http://schemas.microsoft.com/office/drawing/2014/main" id="{0E688F71-6BB6-45E2-8ADB-F43FFD62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390650"/>
            <a:ext cx="40719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:a16="http://schemas.microsoft.com/office/drawing/2014/main" id="{1DCF9F6A-1667-4743-93DC-A2029A7A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374775"/>
            <a:ext cx="4795838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5" name="Text Box 9">
            <a:extLst>
              <a:ext uri="{FF2B5EF4-FFF2-40B4-BE49-F238E27FC236}">
                <a16:creationId xmlns:a16="http://schemas.microsoft.com/office/drawing/2014/main" id="{BE462FEA-94F6-423C-9D81-A7E275F67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4756150"/>
            <a:ext cx="4956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用户不会知道什么是apache, 什么是mysql ，</a:t>
            </a: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也不会懂得运行80，88，有什么区别。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bldLvl="0" autoUpdateAnimBg="0"/>
      <p:bldP spid="29705" grpId="1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F0CAD7A-BDCF-46CD-B2E5-05A6CCE25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40825" cy="1190626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A2CE7B5-3BD9-4CED-ACC9-C3B6BCB30FBA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实实在在的用户体验</a:t>
            </a:r>
            <a:endParaRPr lang="zh-CN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D64A3D5-7C0F-40D0-AD6F-31E47605BDA3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3D05B100-4B60-4677-B6CC-D32EAD20E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071D7034-747F-42D7-98AC-434319EA5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0A4E757F-69EC-43A9-BAA9-A909FED55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416050"/>
            <a:ext cx="8353425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Aft>
                <a:spcPct val="400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4500" indent="-261938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720725" indent="-274638">
              <a:spcAft>
                <a:spcPct val="4000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987425" indent="-265113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254125" indent="-265113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17113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1685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26257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0829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</a:rPr>
              <a:t>长期无设计师，一直被人吐槽。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用户体验不只是界面漂亮。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需要实实在在的细节的改善。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给用户简单、稳定、方便的软件。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一直在努力，持续的改进。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AEA49BA-E60B-413B-A668-B1C7A437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9140826" cy="1196975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309129F-3B23-46C3-86EE-2A7B814B404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关于我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E622846-174A-4392-8CC2-2780CBA65D60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468313" y="1628775"/>
            <a:ext cx="7975600" cy="2506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王春生， IT从业十多年，大小公司都呆过。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做过多种工作：编辑、销售、开发、测试、项目经理。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开源爱好者和开发者。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中庸的敏捷爱好者和实践者。</a:t>
            </a:r>
          </a:p>
          <a:p>
            <a:pPr>
              <a:lnSpc>
                <a:spcPct val="90000"/>
              </a:lnSpc>
            </a:pPr>
            <a:r>
              <a:rPr lang="zh-CN" altLang="en-US"/>
              <a:t>在路上的创业者。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11CCA57D-2165-4F34-9C06-73EA19DB0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4E2C94DF-7B98-42A2-9ACE-E01A163F1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C32A126-CA78-40CE-9555-8166FABA1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40825" cy="1190626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B14B046-DD21-495F-9102-0C6D93C982B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敏捷的反思</a:t>
            </a:r>
            <a:endParaRPr lang="zh-CN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E50C61C-7FAC-4865-B6A1-989C72235552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49D69431-114E-4AB2-8298-3F09AAEB3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A6C34E8A-F054-4EAD-8E3D-B77E05108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002094D7-174E-4FDF-9291-60EB78BCE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416050"/>
            <a:ext cx="83534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Aft>
                <a:spcPct val="400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4500" indent="-261938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720725" indent="-274638">
              <a:spcAft>
                <a:spcPct val="4000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987425" indent="-265113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254125" indent="-265113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17113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1685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26257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0829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</a:rPr>
              <a:t>敏捷非标准化管理方法：理解不同，执行走样、流程蜕化。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敏捷依赖团队的主观能动性，这是稀缺资源。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宣言式的教条要不得。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流程工具都是次要的，商业的成功才是王道。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无需纠结您的现状，适合就好！</a:t>
            </a:r>
          </a:p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C47F1C4-D0FB-4D7B-8114-4E57E212F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40825" cy="1190626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A719FB8-61B3-46F5-A1A9-827E9D13B28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感谢！</a:t>
            </a:r>
            <a:endParaRPr lang="zh-CN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88B8142-3065-4AC5-B059-FD8B598708E2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1817A509-7A7D-4851-B104-54596B91E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D61E4590-B732-41AF-88E7-6C8475DE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E05BB441-E726-4D96-B96F-18AF21105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416050"/>
            <a:ext cx="83534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Aft>
                <a:spcPct val="400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4500" indent="-261938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720725" indent="-274638">
              <a:spcAft>
                <a:spcPct val="4000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987425" indent="-265113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254125" indent="-265113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17113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1685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26257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0829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A53EE9D-0327-4A31-BEEC-D02058D10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9140826" cy="1196975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E1D4DCA-5FBB-4610-8849-5F9E0163B5B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关于禅道软件</a:t>
            </a:r>
            <a:endParaRPr lang="zh-CN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F4F7571-9C67-4EE0-A466-7FCA65ACDD8D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692150" y="1527175"/>
            <a:ext cx="5688013" cy="1954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开源项目管理软件。</a:t>
            </a:r>
          </a:p>
          <a:p>
            <a:pPr>
              <a:lnSpc>
                <a:spcPct val="90000"/>
              </a:lnSpc>
            </a:pPr>
            <a:r>
              <a:rPr lang="zh-CN" altLang="en-US">
                <a:latin typeface="黑体" panose="02010609060101010101" pitchFamily="49" charset="-122"/>
              </a:rPr>
              <a:t>需求、任务、用例、bug的集成管理。</a:t>
            </a:r>
          </a:p>
          <a:p>
            <a:pPr>
              <a:lnSpc>
                <a:spcPct val="90000"/>
              </a:lnSpc>
            </a:pPr>
            <a:r>
              <a:rPr lang="zh-CN" altLang="en-US">
                <a:latin typeface="黑体" panose="02010609060101010101" pitchFamily="49" charset="-122"/>
              </a:rPr>
              <a:t>核心思想基于scrum</a:t>
            </a:r>
          </a:p>
          <a:p>
            <a:pPr>
              <a:lnSpc>
                <a:spcPct val="90000"/>
              </a:lnSpc>
            </a:pPr>
            <a:r>
              <a:rPr lang="zh-CN" altLang="en-US">
                <a:latin typeface="黑体" panose="02010609060101010101" pitchFamily="49" charset="-122"/>
              </a:rPr>
              <a:t>完善计划、发布、文档、待办等功能。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12927038-4A65-43DE-8559-E42D2E9D9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EAE0DBE5-B9F1-480C-B1EE-441D428A4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5482331D-8605-4387-8BFE-00F5F4FA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641725"/>
            <a:ext cx="20478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9EE5705C-D1E0-42A6-A235-3E30888C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643313"/>
            <a:ext cx="2228850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80ACC4B-F90A-4491-86BB-AA6262C36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9140826" cy="1196975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7CCDE90-4B19-41BB-8B93-2203489D38D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阿里三年</a:t>
            </a:r>
            <a:endParaRPr lang="zh-CN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8A958EB-EA3D-442A-9A5F-F1149B9F1FC2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6050"/>
            <a:ext cx="8442325" cy="1589088"/>
          </a:xfrm>
        </p:spPr>
        <p:txBody>
          <a:bodyPr/>
          <a:lstStyle/>
          <a:p>
            <a:r>
              <a:rPr lang="zh-CN" altLang="en-US"/>
              <a:t>06到09年在阿里三年参加了N多的项目。</a:t>
            </a:r>
          </a:p>
          <a:p>
            <a:r>
              <a:rPr lang="zh-CN" altLang="en-US"/>
              <a:t>使用scrum来做项目管理。 </a:t>
            </a:r>
          </a:p>
          <a:p>
            <a:r>
              <a:rPr lang="zh-CN" altLang="en-US"/>
              <a:t>当时我们使用的工具：</a:t>
            </a: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C985C60E-756F-4328-B9BC-6D20A67E3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2A08471A-FE4F-4040-AC56-4DACD9528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grpSp>
        <p:nvGrpSpPr>
          <p:cNvPr id="15367" name="Group 7">
            <a:extLst>
              <a:ext uri="{FF2B5EF4-FFF2-40B4-BE49-F238E27FC236}">
                <a16:creationId xmlns:a16="http://schemas.microsoft.com/office/drawing/2014/main" id="{375355F8-2CC6-4AAB-965B-CD1497082D78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3182938"/>
            <a:ext cx="6530975" cy="571500"/>
            <a:chOff x="0" y="0"/>
            <a:chExt cx="10285" cy="900"/>
          </a:xfrm>
        </p:grpSpPr>
        <p:pic>
          <p:nvPicPr>
            <p:cNvPr id="15368" name="Picture 8">
              <a:extLst>
                <a:ext uri="{FF2B5EF4-FFF2-40B4-BE49-F238E27FC236}">
                  <a16:creationId xmlns:a16="http://schemas.microsoft.com/office/drawing/2014/main" id="{14C0264A-9B29-419A-8774-AFEA1E06A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"/>
              <a:ext cx="3915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9" name="Picture 9">
              <a:extLst>
                <a:ext uri="{FF2B5EF4-FFF2-40B4-BE49-F238E27FC236}">
                  <a16:creationId xmlns:a16="http://schemas.microsoft.com/office/drawing/2014/main" id="{45BD67C9-962B-46EE-B729-FD00C2E99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" y="0"/>
              <a:ext cx="1800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70" name="Picture 10">
              <a:extLst>
                <a:ext uri="{FF2B5EF4-FFF2-40B4-BE49-F238E27FC236}">
                  <a16:creationId xmlns:a16="http://schemas.microsoft.com/office/drawing/2014/main" id="{10344187-B325-45B5-973C-E45CBBCB4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" y="107"/>
              <a:ext cx="2460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5371" name="Group 11">
              <a:extLst>
                <a:ext uri="{FF2B5EF4-FFF2-40B4-BE49-F238E27FC236}">
                  <a16:creationId xmlns:a16="http://schemas.microsoft.com/office/drawing/2014/main" id="{0B53970F-73E5-4D4A-ACE4-E319A5BC6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8" y="107"/>
              <a:ext cx="680" cy="680"/>
              <a:chOff x="0" y="0"/>
              <a:chExt cx="680" cy="680"/>
            </a:xfrm>
          </p:grpSpPr>
          <p:sp>
            <p:nvSpPr>
              <p:cNvPr id="15372" name="Line 12">
                <a:extLst>
                  <a:ext uri="{FF2B5EF4-FFF2-40B4-BE49-F238E27FC236}">
                    <a16:creationId xmlns:a16="http://schemas.microsoft.com/office/drawing/2014/main" id="{C382B47E-789D-43A5-940F-F5374630E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41"/>
                <a:ext cx="680" cy="1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3" name="Line 13">
                <a:extLst>
                  <a:ext uri="{FF2B5EF4-FFF2-40B4-BE49-F238E27FC236}">
                    <a16:creationId xmlns:a16="http://schemas.microsoft.com/office/drawing/2014/main" id="{6E1CF635-84DA-49F5-99AB-7B4578B03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0"/>
                <a:ext cx="1" cy="681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74" name="Group 14">
              <a:extLst>
                <a:ext uri="{FF2B5EF4-FFF2-40B4-BE49-F238E27FC236}">
                  <a16:creationId xmlns:a16="http://schemas.microsoft.com/office/drawing/2014/main" id="{1C60BBF9-51D9-4F1B-9584-C5468B5B88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07"/>
              <a:ext cx="680" cy="680"/>
              <a:chOff x="0" y="0"/>
              <a:chExt cx="680" cy="680"/>
            </a:xfrm>
          </p:grpSpPr>
          <p:sp>
            <p:nvSpPr>
              <p:cNvPr id="15375" name="Line 15">
                <a:extLst>
                  <a:ext uri="{FF2B5EF4-FFF2-40B4-BE49-F238E27FC236}">
                    <a16:creationId xmlns:a16="http://schemas.microsoft.com/office/drawing/2014/main" id="{A52D7D9E-718D-4CFC-B0AE-E770212A5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41"/>
                <a:ext cx="680" cy="1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6" name="Line 16">
                <a:extLst>
                  <a:ext uri="{FF2B5EF4-FFF2-40B4-BE49-F238E27FC236}">
                    <a16:creationId xmlns:a16="http://schemas.microsoft.com/office/drawing/2014/main" id="{B7E99F2F-8564-4CEE-A9F8-128735E26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0"/>
                <a:ext cx="1" cy="681"/>
              </a:xfrm>
              <a:prstGeom prst="line">
                <a:avLst/>
              </a:prstGeom>
              <a:noFill/>
              <a:ln w="2857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377" name="Text Box 17">
            <a:extLst>
              <a:ext uri="{FF2B5EF4-FFF2-40B4-BE49-F238E27FC236}">
                <a16:creationId xmlns:a16="http://schemas.microsoft.com/office/drawing/2014/main" id="{C6CEA11C-36C3-444C-973B-D919EC71C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4013200"/>
            <a:ext cx="718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SharePoint作为需求管理工具 + 流程管理工具。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Bugfree作为缺陷跟踪管理软件。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XPlanner作为项目和任务跟踪管理工具。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D9A614A-670B-4515-85A5-819418F4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9140826" cy="1196975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E43C70-C2A5-487F-B02E-A15281E4D71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存在的问题</a:t>
            </a:r>
            <a:endParaRPr lang="zh-CN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166E9EA-11F0-4D6A-A41B-8DEA5357B1B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6875" y="1414463"/>
            <a:ext cx="8353425" cy="2438400"/>
          </a:xfrm>
        </p:spPr>
        <p:txBody>
          <a:bodyPr/>
          <a:lstStyle/>
          <a:p>
            <a:r>
              <a:rPr lang="zh-CN" altLang="en-US">
                <a:latin typeface="黑体" panose="02010609060101010101" pitchFamily="49" charset="-122"/>
              </a:rPr>
              <a:t>信息靠手工在各系统中关联，重复劳动。</a:t>
            </a:r>
          </a:p>
          <a:p>
            <a:r>
              <a:rPr lang="zh-CN" altLang="en-US">
                <a:latin typeface="黑体" panose="02010609060101010101" pitchFamily="49" charset="-122"/>
              </a:rPr>
              <a:t>流程靠自觉来执行，N多的检查点，繁琐。</a:t>
            </a:r>
          </a:p>
          <a:p>
            <a:r>
              <a:rPr lang="zh-CN" altLang="en-US">
                <a:latin typeface="黑体" panose="02010609060101010101" pitchFamily="49" charset="-122"/>
              </a:rPr>
              <a:t>只是形似的scrum，感受不到持续改进的快乐。</a:t>
            </a:r>
          </a:p>
          <a:p>
            <a:r>
              <a:rPr lang="zh-CN" altLang="en-US">
                <a:latin typeface="黑体" panose="02010609060101010101" pitchFamily="49" charset="-122"/>
              </a:rPr>
              <a:t>我想到的解决方案是做一个集成管理的工具，提高效率，辅助流程执行，增强管理的可视性。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5C31F479-3280-4305-BA77-4B795F5BE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DFF7B7DE-F9EE-494D-99E2-1991AFD1A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A99B7EA-AD7B-419D-A0E8-A5BB95B3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9140826" cy="1196975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12E069B-A464-4B67-BFB0-E9130A84AF5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学习和准备</a:t>
            </a:r>
            <a:endParaRPr lang="zh-CN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D7EEDFD-E084-41A4-9FBA-D04629D79EE1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AC7023C1-DEC1-41D1-85BB-3EFB647AE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D5B50954-559B-4743-BD72-E100AC97C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1DE4B0C5-FA0B-4C2D-BE2B-A054A696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6050"/>
            <a:ext cx="83534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Aft>
                <a:spcPct val="400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4500" indent="-261938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720725" indent="-274638">
              <a:spcAft>
                <a:spcPct val="4000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987425" indent="-265113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254125" indent="-265113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17113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1685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26257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0829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400">
                <a:latin typeface="黑体" panose="02010609060101010101" pitchFamily="49" charset="-122"/>
              </a:rPr>
              <a:t>07年到09年，研究各种资料和项目管理软件。</a:t>
            </a:r>
          </a:p>
          <a:p>
            <a:pPr>
              <a:lnSpc>
                <a:spcPct val="90000"/>
              </a:lnSpc>
            </a:pPr>
            <a:r>
              <a:rPr lang="zh-CN" altLang="en-US" sz="2400">
                <a:latin typeface="黑体" panose="02010609060101010101" pitchFamily="49" charset="-122"/>
              </a:rPr>
              <a:t>09年初完成了禅道软件的功能、架构和商业模式设计。</a:t>
            </a:r>
          </a:p>
          <a:p>
            <a:pPr>
              <a:lnSpc>
                <a:spcPct val="90000"/>
              </a:lnSpc>
            </a:pPr>
            <a:r>
              <a:rPr lang="zh-CN" altLang="en-US" sz="2400">
                <a:latin typeface="黑体" panose="02010609060101010101" pitchFamily="49" charset="-122"/>
              </a:rPr>
              <a:t>09年3月1日，发布框架1.0 alpha版本。</a:t>
            </a:r>
          </a:p>
          <a:p>
            <a:pPr>
              <a:lnSpc>
                <a:spcPct val="90000"/>
              </a:lnSpc>
            </a:pPr>
            <a:r>
              <a:rPr lang="zh-CN" altLang="en-US" sz="2400">
                <a:latin typeface="黑体" panose="02010609060101010101" pitchFamily="49" charset="-122"/>
              </a:rPr>
              <a:t>09年6月回青岛：控制成本，静心做事。</a:t>
            </a:r>
          </a:p>
          <a:p>
            <a:pPr>
              <a:lnSpc>
                <a:spcPct val="90000"/>
              </a:lnSpc>
            </a:pPr>
            <a:r>
              <a:rPr lang="zh-CN" altLang="en-US" sz="2400">
                <a:latin typeface="黑体" panose="02010609060101010101" pitchFamily="49" charset="-122"/>
              </a:rPr>
              <a:t>09年7月30日，发布禅道0.01alpah版本，开始禅道开发。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216C915-1A8D-48A4-8850-AB0D68C0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9525"/>
            <a:ext cx="9140825" cy="1192213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5B38BF6-5350-49A3-9E5B-C621745610E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我们使用scrum + 禅道做项目</a:t>
            </a:r>
            <a:endParaRPr lang="zh-CN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48212FB2-9F2B-41D4-8483-9BE1A57B64AE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897B3BBC-B509-4D29-89B9-964DEE2F6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A4236EF5-7A68-4618-A7DE-5C4C7D3DA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FA2FB75E-9E44-46D3-BDC1-F6F473A8F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404938"/>
            <a:ext cx="8134350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Aft>
                <a:spcPct val="400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4500" indent="-261938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720725" indent="-274638">
              <a:spcAft>
                <a:spcPct val="4000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987425" indent="-265113">
              <a:spcAft>
                <a:spcPct val="40000"/>
              </a:spcAft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254125" indent="-265113"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17113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1685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26257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082925" indent="-265113" fontAlgn="base">
              <a:spcBef>
                <a:spcPct val="0"/>
              </a:spcBef>
              <a:spcAft>
                <a:spcPct val="4000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</a:rPr>
              <a:t>两个星期一个迭代。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平时收到的需求、问题、建议都记在一个文件中。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定期将其整理到禅道中，使用禅道做项目跟踪，</a:t>
            </a:r>
          </a:p>
          <a:p>
            <a:r>
              <a:rPr lang="zh-CN" altLang="en-US" sz="2400">
                <a:latin typeface="黑体" panose="02010609060101010101" pitchFamily="49" charset="-122"/>
              </a:rPr>
              <a:t>从0.3版本起实现自身的项目管理。</a:t>
            </a:r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id="{0E1FA0EC-0328-4F44-84FC-17B3355E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689350"/>
            <a:ext cx="7631113" cy="2185988"/>
          </a:xfrm>
          <a:prstGeom prst="rect">
            <a:avLst/>
          </a:prstGeom>
          <a:noFill/>
          <a:ln w="9525" cap="flat" cmpd="sng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F438545-D101-44DA-9069-6C78FFF35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9140826" cy="1196975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D9B73AF-4529-498E-974C-F7C70280CFF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做不跳票的版本帝</a:t>
            </a:r>
            <a:endParaRPr lang="zh-CN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984C8200-3DA0-4EF8-B743-723CE0AAD71F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B4A1F6E3-8936-4A98-BB49-98CE20E83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E328EEAB-D32C-4A57-91B7-C51D15BA0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graphicFrame>
        <p:nvGraphicFramePr>
          <p:cNvPr id="19463" name="Group 7">
            <a:extLst>
              <a:ext uri="{FF2B5EF4-FFF2-40B4-BE49-F238E27FC236}">
                <a16:creationId xmlns:a16="http://schemas.microsoft.com/office/drawing/2014/main" id="{EEB605CE-DD5C-475C-903F-C9C3B7610AA2}"/>
              </a:ext>
            </a:extLst>
          </p:cNvPr>
          <p:cNvGraphicFramePr>
            <a:graphicFrameLocks noGrp="1"/>
          </p:cNvGraphicFramePr>
          <p:nvPr/>
        </p:nvGraphicFramePr>
        <p:xfrm>
          <a:off x="466725" y="1420813"/>
          <a:ext cx="8208963" cy="4452939"/>
        </p:xfrm>
        <a:graphic>
          <a:graphicData uri="http://schemas.openxmlformats.org/drawingml/2006/table">
            <a:tbl>
              <a:tblPr/>
              <a:tblGrid>
                <a:gridCol w="2051050">
                  <a:extLst>
                    <a:ext uri="{9D8B030D-6E8A-4147-A177-3AD203B41FA5}">
                      <a16:colId xmlns:a16="http://schemas.microsoft.com/office/drawing/2014/main" val="228398706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108720871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917796285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1377376438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框架版本数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软件版本数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总计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60363"/>
                  </a:ext>
                </a:extLst>
              </a:tr>
              <a:tr h="741363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202733"/>
                  </a:ext>
                </a:extLst>
              </a:tr>
              <a:tr h="741363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198407"/>
                  </a:ext>
                </a:extLst>
              </a:tr>
              <a:tr h="741363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65219"/>
                  </a:ext>
                </a:extLst>
              </a:tr>
              <a:tr h="742950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12(8 + 4)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23201"/>
                  </a:ext>
                </a:extLst>
              </a:tr>
              <a:tr h="742950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总计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indent="-27463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indent="-468313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indent="-6492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indent="-839788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indent="-839788" fontAlgn="base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9226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7A18658-0AE3-44BD-A43D-79A8CF8F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9140826" cy="1196975"/>
          </a:xfrm>
          <a:prstGeom prst="rect">
            <a:avLst/>
          </a:prstGeom>
          <a:solidFill>
            <a:srgbClr val="003399">
              <a:alpha val="9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43E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2DDE8A7-0FAE-4E9A-90EB-D665ACAB30F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74650" y="260350"/>
            <a:ext cx="8229600" cy="725488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各种反馈的渠道</a:t>
            </a:r>
            <a:endParaRPr lang="zh-CN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D711F082-DF79-48B3-80E2-DC2F5ACCFAD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395288" y="1414463"/>
            <a:ext cx="8353425" cy="3167062"/>
          </a:xfrm>
        </p:spPr>
        <p:txBody>
          <a:bodyPr/>
          <a:lstStyle/>
          <a:p>
            <a:endParaRPr lang="zh-CN" altLang="en-US">
              <a:latin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</a:endParaRP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06BAFF07-D486-4D68-9F08-4D9EF2A38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165850"/>
            <a:ext cx="1588" cy="36036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ABC71E70-D024-4C62-8B52-0AAF2C43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6094413"/>
            <a:ext cx="1943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100"/>
              <a:t>咨询电话：</a:t>
            </a:r>
            <a:r>
              <a:rPr lang="zh-CN" altLang="en-US" sz="1100" b="1"/>
              <a:t>4006-8899-23</a:t>
            </a:r>
          </a:p>
          <a:p>
            <a:r>
              <a:rPr lang="zh-CN" altLang="en-US" sz="1100"/>
              <a:t>官方网站：</a:t>
            </a:r>
            <a:r>
              <a:rPr lang="zh-CN" altLang="en-US" sz="1100" b="1"/>
              <a:t>www.zentao.net</a:t>
            </a:r>
          </a:p>
        </p:txBody>
      </p:sp>
      <p:pic>
        <p:nvPicPr>
          <p:cNvPr id="20487" name="Picture 7">
            <a:extLst>
              <a:ext uri="{FF2B5EF4-FFF2-40B4-BE49-F238E27FC236}">
                <a16:creationId xmlns:a16="http://schemas.microsoft.com/office/drawing/2014/main" id="{15798F6E-D839-41C7-A0D5-AE308D13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180022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8EBDD428-C8E4-4E27-BDCF-79394F93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062163"/>
            <a:ext cx="12954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8D5D18A4-9574-41E8-871C-A64CD14D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060575"/>
            <a:ext cx="15240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C06666CE-2844-43FD-BEB1-4DED21CC5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833813"/>
            <a:ext cx="54006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1" name="Picture 11">
            <a:extLst>
              <a:ext uri="{FF2B5EF4-FFF2-40B4-BE49-F238E27FC236}">
                <a16:creationId xmlns:a16="http://schemas.microsoft.com/office/drawing/2014/main" id="{086F7FE1-2647-4388-8AE6-C1C73126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060575"/>
            <a:ext cx="1233488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2" name="Text Box 12">
            <a:extLst>
              <a:ext uri="{FF2B5EF4-FFF2-40B4-BE49-F238E27FC236}">
                <a16:creationId xmlns:a16="http://schemas.microsoft.com/office/drawing/2014/main" id="{E94FE55E-8196-4344-8070-C3E24FAA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4273550"/>
            <a:ext cx="2938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倾听，但不要盲从！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bldLvl="0" autoUpdateAnimBg="0"/>
    </p:bldLst>
  </p:timing>
</p:sld>
</file>

<file path=ppt/theme/theme1.xml><?xml version="1.0" encoding="utf-8"?>
<a:theme xmlns:a="http://schemas.openxmlformats.org/drawingml/2006/main" name="演示设计">
  <a:themeElements>
    <a:clrScheme name="演示设计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演示设计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演示设计_2">
  <a:themeElements>
    <a:clrScheme name="演示设计_2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演示设计_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演示设计_2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演示设计_3">
  <a:themeElements>
    <a:clrScheme name="演示设计_3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演示设计_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演示设计_3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演示设计_4">
  <a:themeElements>
    <a:clrScheme name="演示设计_4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演示设计_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演示设计_4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演示设计_5">
  <a:themeElements>
    <a:clrScheme name="演示设计_5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演示设计_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演示设计_5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157255200</TotalTime>
  <Pages>0</Pages>
  <Words>1209</Words>
  <Characters>0</Characters>
  <Application>Microsoft Office PowerPoint</Application>
  <DocSecurity>0</DocSecurity>
  <PresentationFormat>全屏显示(4:3)</PresentationFormat>
  <Lines>0</Lines>
  <Paragraphs>174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116" baseType="lpstr">
      <vt:lpstr>Arial</vt:lpstr>
      <vt:lpstr>宋体</vt:lpstr>
      <vt:lpstr>Wingdings</vt:lpstr>
      <vt:lpstr>Arial Black</vt:lpstr>
      <vt:lpstr>黑体</vt:lpstr>
      <vt:lpstr>Arial Rounded MT Bold</vt:lpstr>
      <vt:lpstr>Times New Roman</vt:lpstr>
      <vt:lpstr>华文行楷</vt:lpstr>
      <vt:lpstr>隶书</vt:lpstr>
      <vt:lpstr>楷体_GB2312</vt:lpstr>
      <vt:lpstr>Calibri</vt:lpstr>
      <vt:lpstr>微软雅黑</vt:lpstr>
      <vt:lpstr>BatangChe</vt:lpstr>
      <vt:lpstr>Courier New</vt:lpstr>
      <vt:lpstr>华文细黑</vt:lpstr>
      <vt:lpstr>MS UI Gothic</vt:lpstr>
      <vt:lpstr>Verdana</vt:lpstr>
      <vt:lpstr>Gulim</vt:lpstr>
      <vt:lpstr>Latha</vt:lpstr>
      <vt:lpstr>Arial Unicode MS</vt:lpstr>
      <vt:lpstr>Malgun Gothic</vt:lpstr>
      <vt:lpstr>HY헤드라인M</vt:lpstr>
      <vt:lpstr>Britannic Bold</vt:lpstr>
      <vt:lpstr>华文隶书</vt:lpstr>
      <vt:lpstr>Tahoma</vt:lpstr>
      <vt:lpstr>Batang</vt:lpstr>
      <vt:lpstr>超世纪粗印篆</vt:lpstr>
      <vt:lpstr>MingLiU</vt:lpstr>
      <vt:lpstr>方正粗倩简体</vt:lpstr>
      <vt:lpstr>方正综艺简体</vt:lpstr>
      <vt:lpstr>HY견고딕</vt:lpstr>
      <vt:lpstr>가는으뜸체</vt:lpstr>
      <vt:lpstr>GulimChe</vt:lpstr>
      <vt:lpstr>견고딕</vt:lpstr>
      <vt:lpstr>Symbol</vt:lpstr>
      <vt:lpstr>Futura Bk</vt:lpstr>
      <vt:lpstr>Monotype Sorts</vt:lpstr>
      <vt:lpstr>Gautami</vt:lpstr>
      <vt:lpstr>Borg 9</vt:lpstr>
      <vt:lpstr>Adobe 明體 Std L</vt:lpstr>
      <vt:lpstr>Adobe Myungjo Std M</vt:lpstr>
      <vt:lpstr>Cooper Black</vt:lpstr>
      <vt:lpstr>Wingdings 2</vt:lpstr>
      <vt:lpstr>Arial Narrow</vt:lpstr>
      <vt:lpstr>MS Mincho</vt:lpstr>
      <vt:lpstr>ArialS</vt:lpstr>
      <vt:lpstr>Dotum</vt:lpstr>
      <vt:lpstr>MS Gothic</vt:lpstr>
      <vt:lpstr>Gill Sans</vt:lpstr>
      <vt:lpstr>ヒラギノ角ゴ Pro W3</vt:lpstr>
      <vt:lpstr>Lucida Grande</vt:lpstr>
      <vt:lpstr>Chalkboard</vt:lpstr>
      <vt:lpstr>Comic Sans MS</vt:lpstr>
      <vt:lpstr>Consolas</vt:lpstr>
      <vt:lpstr>Windings</vt:lpstr>
      <vt:lpstr>Futura Bk BT</vt:lpstr>
      <vt:lpstr>HanWangGB06</vt:lpstr>
      <vt:lpstr>GD-HighwayGothicJA-OTF</vt:lpstr>
      <vt:lpstr>Gill Sans MT</vt:lpstr>
      <vt:lpstr>方正细圆简体</vt:lpstr>
      <vt:lpstr>字幕黑体M</vt:lpstr>
      <vt:lpstr>汉仪楷体简</vt:lpstr>
      <vt:lpstr>Courier New</vt:lpstr>
      <vt:lpstr>Dotum</vt:lpstr>
      <vt:lpstr>Courier New</vt:lpstr>
      <vt:lpstr>Dotum</vt:lpstr>
      <vt:lpstr>Courier New</vt:lpstr>
      <vt:lpstr>Courier New</vt:lpstr>
      <vt:lpstr>Dotum</vt:lpstr>
      <vt:lpstr>MingLiU</vt:lpstr>
      <vt:lpstr>Dotum</vt:lpstr>
      <vt:lpstr>Dotum</vt:lpstr>
      <vt:lpstr>Dotum</vt:lpstr>
      <vt:lpstr>Courier New</vt:lpstr>
      <vt:lpstr>Courier New</vt:lpstr>
      <vt:lpstr>Courier New</vt:lpstr>
      <vt:lpstr>Courier New</vt:lpstr>
      <vt:lpstr>MingLiU</vt:lpstr>
      <vt:lpstr>MS Gothic</vt:lpstr>
      <vt:lpstr>Courier New</vt:lpstr>
      <vt:lpstr>MS Gothic</vt:lpstr>
      <vt:lpstr>Courier New</vt:lpstr>
      <vt:lpstr>MS Gothic</vt:lpstr>
      <vt:lpstr>Courier New</vt:lpstr>
      <vt:lpstr>Courier New</vt:lpstr>
      <vt:lpstr>Courier New</vt:lpstr>
      <vt:lpstr>Courier New</vt:lpstr>
      <vt:lpstr>MingLiU</vt:lpstr>
      <vt:lpstr>MS Gothic</vt:lpstr>
      <vt:lpstr>Courier New</vt:lpstr>
      <vt:lpstr>演示设计</vt:lpstr>
      <vt:lpstr>演示设计_2</vt:lpstr>
      <vt:lpstr>演示设计_3</vt:lpstr>
      <vt:lpstr>演示设计_4</vt:lpstr>
      <vt:lpstr>演示设计_5</vt:lpstr>
      <vt:lpstr>PowerPoint 演示文稿</vt:lpstr>
      <vt:lpstr>关于我</vt:lpstr>
      <vt:lpstr>关于禅道软件</vt:lpstr>
      <vt:lpstr>阿里三年</vt:lpstr>
      <vt:lpstr>存在的问题</vt:lpstr>
      <vt:lpstr>学习和准备</vt:lpstr>
      <vt:lpstr>我们使用scrum + 禅道做项目</vt:lpstr>
      <vt:lpstr>做不跳票的版本帝</vt:lpstr>
      <vt:lpstr>各种反馈的渠道</vt:lpstr>
      <vt:lpstr>我们用到的开发实践</vt:lpstr>
      <vt:lpstr>我们的开发环境</vt:lpstr>
      <vt:lpstr>LAMP，我们的最爱</vt:lpstr>
      <vt:lpstr>做一个自己能控制的轮子</vt:lpstr>
      <vt:lpstr>分支处理</vt:lpstr>
      <vt:lpstr>缘份聚到一起的团队！</vt:lpstr>
      <vt:lpstr>小团队，做大事情</vt:lpstr>
      <vt:lpstr>发信配置</vt:lpstr>
      <vt:lpstr>新的控制面板</vt:lpstr>
      <vt:lpstr>实实在在的用户体验</vt:lpstr>
      <vt:lpstr>敏捷的反思</vt:lpstr>
      <vt:lpstr>感谢！</vt:lpstr>
    </vt:vector>
  </TitlesOfParts>
  <Manager/>
  <Company>易软开源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王春生</dc:creator>
  <cp:keywords/>
  <dc:description/>
  <cp:lastModifiedBy>才杰 薛</cp:lastModifiedBy>
  <cp:revision>1</cp:revision>
  <cp:lastPrinted>1899-12-30T00:00:00Z</cp:lastPrinted>
  <dcterms:created xsi:type="dcterms:W3CDTF">2011-02-22T19:59:30Z</dcterms:created>
  <dcterms:modified xsi:type="dcterms:W3CDTF">2019-01-24T08:19:01Z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